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06" r:id="rId2"/>
    <p:sldId id="257" r:id="rId3"/>
    <p:sldId id="280" r:id="rId4"/>
    <p:sldId id="325" r:id="rId5"/>
    <p:sldId id="285" r:id="rId6"/>
    <p:sldId id="277" r:id="rId7"/>
    <p:sldId id="258" r:id="rId8"/>
    <p:sldId id="287" r:id="rId9"/>
    <p:sldId id="307" r:id="rId10"/>
    <p:sldId id="305" r:id="rId11"/>
    <p:sldId id="320" r:id="rId12"/>
    <p:sldId id="319" r:id="rId13"/>
    <p:sldId id="269" r:id="rId14"/>
    <p:sldId id="261" r:id="rId15"/>
    <p:sldId id="256" r:id="rId16"/>
    <p:sldId id="313" r:id="rId17"/>
    <p:sldId id="265" r:id="rId18"/>
    <p:sldId id="288" r:id="rId19"/>
    <p:sldId id="327" r:id="rId20"/>
    <p:sldId id="289" r:id="rId21"/>
    <p:sldId id="311" r:id="rId22"/>
    <p:sldId id="309" r:id="rId23"/>
    <p:sldId id="264" r:id="rId24"/>
    <p:sldId id="268" r:id="rId25"/>
    <p:sldId id="297" r:id="rId26"/>
    <p:sldId id="314" r:id="rId27"/>
    <p:sldId id="270" r:id="rId28"/>
    <p:sldId id="273" r:id="rId29"/>
    <p:sldId id="272" r:id="rId30"/>
    <p:sldId id="303" r:id="rId31"/>
    <p:sldId id="304" r:id="rId32"/>
    <p:sldId id="284" r:id="rId33"/>
    <p:sldId id="266" r:id="rId34"/>
    <p:sldId id="302" r:id="rId35"/>
    <p:sldId id="296" r:id="rId36"/>
    <p:sldId id="298" r:id="rId37"/>
    <p:sldId id="31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2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C5DA0-5DA9-4049-BF8D-33EE87F15EBC}" type="datetimeFigureOut">
              <a:rPr lang="en-US" smtClean="0"/>
              <a:pPr/>
              <a:t>1/9/24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0182C-E889-44BB-B804-8B4128AD81F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138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56A11-FDE2-4B75-A1F3-9FF376418416}" type="datetimeFigureOut">
              <a:rPr lang="en-US" smtClean="0"/>
              <a:pPr/>
              <a:t>1/9/24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5D700-84F6-4595-8716-118E150E64E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8433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CD68D7-87FD-4BCE-AB7F-5F91422DAF42}" type="slidenum">
              <a:rPr lang="en-US"/>
              <a:pPr/>
              <a:t>13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86" y="4344108"/>
            <a:ext cx="5030029" cy="411464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5D700-84F6-4595-8716-118E150E64E1}" type="slidenum">
              <a:rPr lang="en-NZ" smtClean="0"/>
              <a:pPr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0731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5D700-84F6-4595-8716-118E150E64E1}" type="slidenum">
              <a:rPr lang="en-NZ" smtClean="0"/>
              <a:pPr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534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20518E-50E7-442E-9F50-AF5BAAB47FC3}" type="slidenum">
              <a:rPr lang="en-US"/>
              <a:pPr/>
              <a:t>24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770A4-7736-4053-B072-5F5B5EBC4933}" type="slidenum">
              <a:rPr lang="en-US"/>
              <a:pPr/>
              <a:t>27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A3E3-019D-45B5-91BC-DE26390A3D6A}" type="datetimeFigureOut">
              <a:rPr lang="en-US" smtClean="0"/>
              <a:pPr/>
              <a:t>1/9/24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A4E3-1187-43BE-8254-08F1D484E9D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A3E3-019D-45B5-91BC-DE26390A3D6A}" type="datetimeFigureOut">
              <a:rPr lang="en-US" smtClean="0"/>
              <a:pPr/>
              <a:t>1/9/24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A4E3-1187-43BE-8254-08F1D484E9D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A3E3-019D-45B5-91BC-DE26390A3D6A}" type="datetimeFigureOut">
              <a:rPr lang="en-US" smtClean="0"/>
              <a:pPr/>
              <a:t>1/9/24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A4E3-1187-43BE-8254-08F1D484E9D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2BFCD6BA-5CBA-4A9E-848B-04D09A057D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A3E3-019D-45B5-91BC-DE26390A3D6A}" type="datetimeFigureOut">
              <a:rPr lang="en-US" smtClean="0"/>
              <a:pPr/>
              <a:t>1/9/24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A4E3-1187-43BE-8254-08F1D484E9D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A3E3-019D-45B5-91BC-DE26390A3D6A}" type="datetimeFigureOut">
              <a:rPr lang="en-US" smtClean="0"/>
              <a:pPr/>
              <a:t>1/9/24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A4E3-1187-43BE-8254-08F1D484E9D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A3E3-019D-45B5-91BC-DE26390A3D6A}" type="datetimeFigureOut">
              <a:rPr lang="en-US" smtClean="0"/>
              <a:pPr/>
              <a:t>1/9/24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A4E3-1187-43BE-8254-08F1D484E9D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A3E3-019D-45B5-91BC-DE26390A3D6A}" type="datetimeFigureOut">
              <a:rPr lang="en-US" smtClean="0"/>
              <a:pPr/>
              <a:t>1/9/24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A4E3-1187-43BE-8254-08F1D484E9D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A3E3-019D-45B5-91BC-DE26390A3D6A}" type="datetimeFigureOut">
              <a:rPr lang="en-US" smtClean="0"/>
              <a:pPr/>
              <a:t>1/9/24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A4E3-1187-43BE-8254-08F1D484E9D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A3E3-019D-45B5-91BC-DE26390A3D6A}" type="datetimeFigureOut">
              <a:rPr lang="en-US" smtClean="0"/>
              <a:pPr/>
              <a:t>1/9/24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A4E3-1187-43BE-8254-08F1D484E9D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A3E3-019D-45B5-91BC-DE26390A3D6A}" type="datetimeFigureOut">
              <a:rPr lang="en-US" smtClean="0"/>
              <a:pPr/>
              <a:t>1/9/24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A4E3-1187-43BE-8254-08F1D484E9D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A3E3-019D-45B5-91BC-DE26390A3D6A}" type="datetimeFigureOut">
              <a:rPr lang="en-US" smtClean="0"/>
              <a:pPr/>
              <a:t>1/9/24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A4E3-1187-43BE-8254-08F1D484E9D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7A3E3-019D-45B5-91BC-DE26390A3D6A}" type="datetimeFigureOut">
              <a:rPr lang="en-US" smtClean="0"/>
              <a:pPr/>
              <a:t>1/9/24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CA4E3-1187-43BE-8254-08F1D484E9D7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ncbi.nlm.nih.gov/core/lw/2.0/html/tileshop_pmc/tileshop_pmc_inline.html?title=Click%20on%20image%20to%20zoom&amp;p=PMC3&amp;id=3896179_pnas.1316909110fig03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?term=Raval+AP&amp;cauthor_id=34995753" TargetMode="External"/><Relationship Id="rId2" Type="http://schemas.openxmlformats.org/officeDocument/2006/relationships/hyperlink" Target="https://pubmed.ncbi.nlm.nih.gov/?term=Blaya+MO&amp;cauthor_id=3499575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?term=Bramlett+HM&amp;cauthor_id=34995753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ganizing-Edit 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770655" cy="5949280"/>
          </a:xfrm>
          <a:prstGeom prst="rect">
            <a:avLst/>
          </a:prstGeom>
          <a:ln w="76200" cmpd="sng">
            <a:solidFill>
              <a:srgbClr val="0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0748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Male and Female Brains ‘Wired’ Differently?</a:t>
            </a:r>
          </a:p>
        </p:txBody>
      </p:sp>
      <p:pic>
        <p:nvPicPr>
          <p:cNvPr id="4" name="Chart Placeholder 3"/>
          <p:cNvPicPr>
            <a:picLocks noGrp="1" noChangeAspect="1"/>
          </p:cNvPicPr>
          <p:nvPr>
            <p:ph type="chart" idx="1"/>
          </p:nvPr>
        </p:nvPicPr>
        <p:blipFill>
          <a:blip r:embed="rId2"/>
          <a:srcRect l="-3042" r="-3042"/>
          <a:stretch>
            <a:fillRect/>
          </a:stretch>
        </p:blipFill>
        <p:spPr>
          <a:xfrm>
            <a:off x="645754" y="1556792"/>
            <a:ext cx="8174718" cy="4824536"/>
          </a:xfrm>
        </p:spPr>
      </p:pic>
    </p:spTree>
    <p:extLst>
      <p:ext uri="{BB962C8B-B14F-4D97-AF65-F5344CB8AC3E}">
        <p14:creationId xmlns:p14="http://schemas.microsoft.com/office/powerpoint/2010/main" val="21491984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97AF6-5F79-8647-BE01-8B10F6CD6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48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2400" dirty="0"/>
              <a:t>Sex Differences In The Structure Of The Human Brain?</a:t>
            </a:r>
            <a:br>
              <a:rPr lang="en-US" sz="2400" dirty="0"/>
            </a:br>
            <a:r>
              <a:rPr lang="en-US" sz="2400" dirty="0" err="1"/>
              <a:t>Ingalhalikar</a:t>
            </a:r>
            <a:r>
              <a:rPr lang="en-US" sz="2400" dirty="0"/>
              <a:t>, M, et al, PNAS, 2014, v111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2F95C-E09E-5B44-9F94-6B15E20FA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Males have better motor and spatial abilities, but females have superior memory and social cognition skills.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 are more connections  between the 2 hemispheres of the brain  in females. </a:t>
            </a:r>
          </a:p>
          <a:p>
            <a:endParaRPr lang="en-US" dirty="0"/>
          </a:p>
          <a:p>
            <a:r>
              <a:rPr lang="en-US" dirty="0"/>
              <a:t>Overall, results suggest that male brains are structured to facilitate connectivity between perception and coordinated action. </a:t>
            </a:r>
          </a:p>
          <a:p>
            <a:endParaRPr lang="en-US" dirty="0"/>
          </a:p>
          <a:p>
            <a:r>
              <a:rPr lang="en-US" dirty="0"/>
              <a:t> Female brains are designed to facilitate communication between analytical and intuitive processing modes.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6533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CED61-DA60-254B-994F-0D3E60BD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Sex differences in the structural ‘connectome’ of the human brain</a:t>
            </a:r>
            <a:br>
              <a:rPr lang="en-US" sz="2400" dirty="0"/>
            </a:br>
            <a:r>
              <a:rPr lang="en-US" sz="2400" dirty="0" err="1"/>
              <a:t>Ingalhalikar</a:t>
            </a:r>
            <a:r>
              <a:rPr lang="en-US" sz="2400" dirty="0"/>
              <a:t>, M, et al, PNAS, 2014, v111</a:t>
            </a:r>
          </a:p>
        </p:txBody>
      </p:sp>
      <p:pic>
        <p:nvPicPr>
          <p:cNvPr id="4100" name="Picture 4" descr="An external file that holds a picture, illustration, etc.&#10;Object name is pnas.1316909110fig03.jpg">
            <a:hlinkClick r:id="rId2"/>
            <a:extLst>
              <a:ext uri="{FF2B5EF4-FFF2-40B4-BE49-F238E27FC236}">
                <a16:creationId xmlns:a16="http://schemas.microsoft.com/office/drawing/2014/main" id="{424AB8B4-8DCE-8948-988C-E71C7A8613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1206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DE02CB-764E-574A-9656-B410D3E1549F}"/>
              </a:ext>
            </a:extLst>
          </p:cNvPr>
          <p:cNvSpPr txBox="1"/>
          <p:nvPr/>
        </p:nvSpPr>
        <p:spPr>
          <a:xfrm>
            <a:off x="179512" y="465313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Representative regions of the brain that have a higher </a:t>
            </a:r>
            <a:r>
              <a:rPr lang="en-US" i="1" dirty="0"/>
              <a:t>PC</a:t>
            </a:r>
            <a:r>
              <a:rPr lang="en-US" dirty="0"/>
              <a:t> at a significance level of </a:t>
            </a:r>
            <a:r>
              <a:rPr lang="en-US" i="1" dirty="0"/>
              <a:t>P</a:t>
            </a:r>
            <a:r>
              <a:rPr lang="en-US" dirty="0"/>
              <a:t> &lt; 0.001. Red indicates a higher </a:t>
            </a:r>
            <a:r>
              <a:rPr lang="en-US" i="1" dirty="0"/>
              <a:t>PC</a:t>
            </a:r>
            <a:r>
              <a:rPr lang="en-US" dirty="0"/>
              <a:t> in the females, and blue indicates a higher </a:t>
            </a:r>
            <a:r>
              <a:rPr lang="en-US" i="1" dirty="0"/>
              <a:t>PC</a:t>
            </a:r>
            <a:r>
              <a:rPr lang="en-US" dirty="0"/>
              <a:t> in males (mainly localized to the cerebellum). Representative regions and their corresponding </a:t>
            </a:r>
            <a:r>
              <a:rPr lang="en-US" i="1" dirty="0"/>
              <a:t>T</a:t>
            </a:r>
            <a:r>
              <a:rPr lang="en-US" dirty="0"/>
              <a:t> values are shown in the figures. These tests revealed that although multiple regions have higher </a:t>
            </a:r>
            <a:r>
              <a:rPr lang="en-US" i="1" dirty="0"/>
              <a:t>PC</a:t>
            </a:r>
            <a:r>
              <a:rPr lang="en-US" dirty="0"/>
              <a:t>s in females, the cerebellum has a higher </a:t>
            </a:r>
            <a:r>
              <a:rPr lang="en-US" i="1" dirty="0"/>
              <a:t>PC</a:t>
            </a:r>
            <a:r>
              <a:rPr lang="en-US" dirty="0"/>
              <a:t> in males. L, left; R, right.</a:t>
            </a:r>
          </a:p>
        </p:txBody>
      </p:sp>
    </p:spTree>
    <p:extLst>
      <p:ext uri="{BB962C8B-B14F-4D97-AF65-F5344CB8AC3E}">
        <p14:creationId xmlns:p14="http://schemas.microsoft.com/office/powerpoint/2010/main" val="1280013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00"/>
                </a:solidFill>
                <a:latin typeface="Arial" pitchFamily="34" charset="0"/>
              </a:rPr>
              <a:t>Uh Oh! Individual Differences In Brain Mapping.  Any Implications??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800600"/>
            <a:ext cx="7772400" cy="1295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</a:rPr>
              <a:t>Three Individuals performing the same finger-tapping task—note variability in activation.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</a:rPr>
              <a:t>Where is it localized?  What are the implications?</a:t>
            </a:r>
          </a:p>
        </p:txBody>
      </p:sp>
      <p:pic>
        <p:nvPicPr>
          <p:cNvPr id="191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0"/>
            <a:ext cx="25908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14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097088"/>
            <a:ext cx="25146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14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065338"/>
            <a:ext cx="251460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ftp\NIHrevision2\brainscans.jpg"/>
          <p:cNvPicPr>
            <a:picLocks noChangeAspect="1" noChangeArrowheads="1"/>
          </p:cNvPicPr>
          <p:nvPr/>
        </p:nvPicPr>
        <p:blipFill>
          <a:blip r:embed="rId2" cstate="print">
            <a:lum bright="34000" contrast="20000"/>
          </a:blip>
          <a:srcRect l="14571" t="11333" r="14571" b="21407"/>
          <a:stretch>
            <a:fillRect/>
          </a:stretch>
        </p:blipFill>
        <p:spPr bwMode="auto">
          <a:xfrm>
            <a:off x="1533525" y="1843088"/>
            <a:ext cx="5980113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Activation of brain regions during a rhyming task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102350" y="6583363"/>
            <a:ext cx="3041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B.A. Shaywitz et al. (1995) Nature, 373, 608.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76513" y="5527675"/>
            <a:ext cx="928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Males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486400" y="55276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Females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Sex Differences In Thinking About SEX</a:t>
            </a:r>
          </a:p>
        </p:txBody>
      </p:sp>
      <p:pic>
        <p:nvPicPr>
          <p:cNvPr id="39938" name="Picture 2" descr="http://www.sciencecodex.com/graphics/brains_front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919" y="2071678"/>
            <a:ext cx="5735163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Nature Versus Nurture?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69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On The Other Hand, What About Environmental Factors”? </a:t>
            </a:r>
            <a:br>
              <a:rPr lang="en-US" sz="2400" dirty="0"/>
            </a:br>
            <a:r>
              <a:rPr lang="en-US" sz="2400" dirty="0"/>
              <a:t> A Current Theory On Why Women Have Better Language Skills Than Men</a:t>
            </a:r>
          </a:p>
        </p:txBody>
      </p:sp>
      <p:pic>
        <p:nvPicPr>
          <p:cNvPr id="206851" name="Picture 3" descr="rotary clu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22525"/>
            <a:ext cx="819943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Misconceptions About Sex Differences And 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Sex differences are small and unreliable therefore not worth considering.</a:t>
            </a:r>
          </a:p>
          <a:p>
            <a:endParaRPr lang="en-US" dirty="0"/>
          </a:p>
          <a:p>
            <a:r>
              <a:rPr lang="en-US" dirty="0"/>
              <a:t>Sex differences (in brain function) are rare and due to a few extreme cases….not at all typical.</a:t>
            </a:r>
          </a:p>
          <a:p>
            <a:endParaRPr lang="en-US" dirty="0"/>
          </a:p>
          <a:p>
            <a:r>
              <a:rPr lang="en-US" dirty="0"/>
              <a:t>Differences within sex are more important than between sex.</a:t>
            </a:r>
          </a:p>
          <a:p>
            <a:endParaRPr lang="en-US" dirty="0"/>
          </a:p>
          <a:p>
            <a:r>
              <a:rPr lang="en-US" dirty="0"/>
              <a:t>Differences are only due to estrogen during development.</a:t>
            </a:r>
          </a:p>
          <a:p>
            <a:r>
              <a:rPr lang="en-US" dirty="0"/>
              <a:t>Neural mechanisms underlying behavior are identical  for males and females.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5064-A1A3-5049-B833-05E9EF7F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Some Environmental Factors Contributing To Male Female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EFB83-6236-2046-AFD6-4716CFF91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Diet and body fat.</a:t>
            </a:r>
          </a:p>
          <a:p>
            <a:r>
              <a:rPr lang="en-US" dirty="0"/>
              <a:t>Frequency and duration of Exercise.</a:t>
            </a:r>
          </a:p>
          <a:p>
            <a:r>
              <a:rPr lang="en-US" dirty="0"/>
              <a:t>Types of testing to measure deficits</a:t>
            </a:r>
          </a:p>
          <a:p>
            <a:r>
              <a:rPr lang="en-US" dirty="0"/>
              <a:t>ER  responses to injury.</a:t>
            </a:r>
          </a:p>
          <a:p>
            <a:r>
              <a:rPr lang="en-US" dirty="0"/>
              <a:t>Sensitivity to drugs before, during and after an injury.</a:t>
            </a:r>
          </a:p>
          <a:p>
            <a:r>
              <a:rPr lang="en-US" dirty="0"/>
              <a:t>Hormonal status prior to, and at injury.</a:t>
            </a:r>
          </a:p>
          <a:p>
            <a:r>
              <a:rPr lang="en-US" dirty="0"/>
              <a:t>Women uniquely experience distinct life stages marked by levels of circulating sex hormones, as well as by physiological changes that are nonexistent in men.</a:t>
            </a:r>
          </a:p>
        </p:txBody>
      </p:sp>
    </p:spTree>
    <p:extLst>
      <p:ext uri="{BB962C8B-B14F-4D97-AF65-F5344CB8AC3E}">
        <p14:creationId xmlns:p14="http://schemas.microsoft.com/office/powerpoint/2010/main" val="236515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SEX Differences In The Brain?</a:t>
            </a:r>
            <a:br>
              <a:rPr lang="en-US" sz="3600" dirty="0"/>
            </a:br>
            <a:r>
              <a:rPr lang="en-US" sz="3600" dirty="0"/>
              <a:t>Do They Matter?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Donald Stein, PhD</a:t>
            </a:r>
          </a:p>
          <a:p>
            <a:r>
              <a:rPr lang="en-US" dirty="0"/>
              <a:t>Professor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Sex Differences In Brain Anatomy?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Nerve cells tend to be larger in women; especially in left hemisphere, but males tend to have more cells.</a:t>
            </a:r>
          </a:p>
          <a:p>
            <a:r>
              <a:rPr lang="en-US" dirty="0"/>
              <a:t>Women are more frequently right handed but have better language skills than males.</a:t>
            </a:r>
          </a:p>
          <a:p>
            <a:r>
              <a:rPr lang="en-US" dirty="0"/>
              <a:t>Women survive brain injuries better than males.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2400" b="1" u="sng" dirty="0"/>
              <a:t>Sex Differences In Metabolic </a:t>
            </a:r>
            <a:r>
              <a:rPr lang="ro-RO" sz="2400" b="1" u="sng" dirty="0" err="1"/>
              <a:t>Dys</a:t>
            </a:r>
            <a:r>
              <a:rPr lang="ro-RO" sz="2400" b="1" u="sng" dirty="0"/>
              <a:t>)function: Implications For </a:t>
            </a:r>
            <a:r>
              <a:rPr lang="ro-RO" sz="2400" b="1" u="sng" dirty="0" err="1"/>
              <a:t>Treatments</a:t>
            </a:r>
            <a:br>
              <a:rPr lang="ro-RO" sz="2400" b="1" u="sng" dirty="0"/>
            </a:b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958011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dirty="0"/>
              <a:t>Mitochondrial metabolic dysfunction is a common feature of CNS injury. </a:t>
            </a:r>
          </a:p>
          <a:p>
            <a:endParaRPr lang="en-US" sz="2000" dirty="0"/>
          </a:p>
          <a:p>
            <a:r>
              <a:rPr lang="en-US" sz="2000" dirty="0"/>
              <a:t>Mitochondrial metabolism and cell death signaling are different in males and females.  That is, biomarkers used to assess damage may not be the same in males and females.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Evidence suggests males predominantly use proteins while females predominantly use lipids as a fuel source within mitochondria. </a:t>
            </a:r>
          </a:p>
          <a:p>
            <a:endParaRPr lang="en-US" sz="2000" dirty="0"/>
          </a:p>
          <a:p>
            <a:r>
              <a:rPr lang="en-US" sz="2000" dirty="0"/>
              <a:t>These differences may significantly affect how the brain recovers following injury. .</a:t>
            </a:r>
          </a:p>
        </p:txBody>
      </p:sp>
    </p:spTree>
    <p:extLst>
      <p:ext uri="{BB962C8B-B14F-4D97-AF65-F5344CB8AC3E}">
        <p14:creationId xmlns:p14="http://schemas.microsoft.com/office/powerpoint/2010/main" val="1027658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br>
              <a:rPr lang="en-US" sz="2800" b="1" dirty="0"/>
            </a:br>
            <a:r>
              <a:rPr lang="en-US" sz="2800" b="1" dirty="0"/>
              <a:t>Its complicated, And Its Not Just About Neurons: </a:t>
            </a:r>
            <a:br>
              <a:rPr lang="en-US" sz="2800" b="1" dirty="0"/>
            </a:br>
            <a:r>
              <a:rPr lang="en-US" sz="2800" b="1" dirty="0"/>
              <a:t>Sex Differences In Glia Reactivity After Cortical Brain Injury.</a:t>
            </a:r>
            <a:br>
              <a:rPr lang="en-US" sz="2800" b="1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Males have  a higher density of immune cells in the wound area than females. </a:t>
            </a:r>
          </a:p>
          <a:p>
            <a:endParaRPr lang="en-US" sz="2000" dirty="0"/>
          </a:p>
          <a:p>
            <a:r>
              <a:rPr lang="en-US" sz="2000" dirty="0"/>
              <a:t>Males also have  a higher density of healthier neurons in the lesion edge than females. </a:t>
            </a:r>
          </a:p>
          <a:p>
            <a:endParaRPr lang="en-US" sz="2000" dirty="0"/>
          </a:p>
          <a:p>
            <a:r>
              <a:rPr lang="en-US" sz="2000" dirty="0"/>
              <a:t>These findings indicate  that male and female mice have different inflammatory responses after a cortical injury, and suggest that sex differences in reactive gliosis can  contribute to the differences seen in neuroinflammatory diseases and brain injury. 				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1544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Sex Differences In The Outcome of Brain Injury May Can Be Mediated By Sex Hormones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HORMONAL CYCLING </a:t>
            </a:r>
          </a:p>
        </p:txBody>
      </p:sp>
      <p:pic>
        <p:nvPicPr>
          <p:cNvPr id="478211" name="Picture 3"/>
          <p:cNvPicPr>
            <a:picLocks noChangeAspect="1" noChangeArrowheads="1"/>
          </p:cNvPicPr>
          <p:nvPr/>
        </p:nvPicPr>
        <p:blipFill>
          <a:blip r:embed="rId3" cstate="print">
            <a:lum bright="12000" contrast="10000"/>
          </a:blip>
          <a:srcRect/>
          <a:stretch>
            <a:fillRect/>
          </a:stretch>
        </p:blipFill>
        <p:spPr bwMode="auto">
          <a:xfrm>
            <a:off x="1524000" y="1981200"/>
            <a:ext cx="6400800" cy="3816350"/>
          </a:xfrm>
          <a:prstGeom prst="rect">
            <a:avLst/>
          </a:prstGeom>
          <a:solidFill>
            <a:schemeClr val="hlink">
              <a:alpha val="96001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en-NZ" sz="2800" dirty="0"/>
              <a:t>Sex differences In Patients With Moderate to Severe Head Injuries</a:t>
            </a:r>
            <a:br>
              <a:rPr lang="en-NZ" sz="2800" dirty="0"/>
            </a:br>
            <a:r>
              <a:rPr lang="en-NZ" sz="2800" dirty="0"/>
              <a:t>Berry, C et al J. Trauma, 67, 2009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A total of 72,294 patients with moderate to severe TBI were studied.</a:t>
            </a:r>
          </a:p>
          <a:p>
            <a:r>
              <a:rPr lang="en-NZ" dirty="0"/>
              <a:t>Women  compared to males:</a:t>
            </a:r>
          </a:p>
          <a:p>
            <a:pPr lvl="1"/>
            <a:r>
              <a:rPr lang="en-NZ" dirty="0"/>
              <a:t>Had significantly less complications.</a:t>
            </a:r>
          </a:p>
          <a:p>
            <a:pPr lvl="1"/>
            <a:r>
              <a:rPr lang="en-NZ" dirty="0"/>
              <a:t>Shorter hospital length of stay.</a:t>
            </a:r>
          </a:p>
          <a:p>
            <a:pPr lvl="1"/>
            <a:r>
              <a:rPr lang="en-NZ" dirty="0"/>
              <a:t>Shorter ICU stay.</a:t>
            </a:r>
          </a:p>
          <a:p>
            <a:pPr lvl="1"/>
            <a:r>
              <a:rPr lang="en-NZ" dirty="0"/>
              <a:t>Substantially reduced mortality in women</a:t>
            </a:r>
          </a:p>
          <a:p>
            <a:pPr lvl="1"/>
            <a:r>
              <a:rPr lang="en-NZ" dirty="0"/>
              <a:t>Similar results reported in two other studies involving about 250K patients.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About Stroke </a:t>
            </a:r>
            <a:br>
              <a:rPr lang="en-US" dirty="0"/>
            </a:br>
            <a:r>
              <a:rPr lang="en-US" dirty="0"/>
              <a:t>And Stroke Incidence?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95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95400" y="228600"/>
            <a:ext cx="6697663" cy="1143000"/>
          </a:xfrm>
        </p:spPr>
        <p:txBody>
          <a:bodyPr/>
          <a:lstStyle/>
          <a:p>
            <a:pPr eaLnBrk="1" hangingPunct="1"/>
            <a:r>
              <a:rPr lang="en-US" sz="3800" dirty="0">
                <a:effectLst/>
                <a:latin typeface="Univers" pitchFamily="34" charset="0"/>
              </a:rPr>
              <a:t>STROKE IMPACT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391400" cy="4572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 dirty="0"/>
              <a:t>1.8 million new strokes per year in industrialized countries</a:t>
            </a:r>
            <a:endParaRPr lang="en-US" sz="2400" dirty="0">
              <a:latin typeface="Univers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400" dirty="0">
                <a:latin typeface="Univers" pitchFamily="34" charset="0"/>
              </a:rPr>
              <a:t>Third leading cause of death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US" sz="2400" dirty="0">
                <a:latin typeface="Univers" pitchFamily="34" charset="0"/>
              </a:rPr>
              <a:t>(1st: heart disease, 2nd: all cancers)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>
                <a:latin typeface="Univers" pitchFamily="34" charset="0"/>
              </a:rPr>
              <a:t>Death rate 54.3 for 2003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>
                <a:latin typeface="Univers" pitchFamily="34" charset="0"/>
              </a:rPr>
              <a:t>Every 45 seconds someone has a stroke.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>
                <a:latin typeface="Univers" pitchFamily="34" charset="0"/>
              </a:rPr>
              <a:t>Over 2.4 million stroke survivors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>
                <a:latin typeface="Univers" pitchFamily="34" charset="0"/>
              </a:rPr>
              <a:t>Leading cause of adult disability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Less than 5% of patients receive any treatment other than rehab</a:t>
            </a:r>
            <a:endParaRPr lang="en-US" sz="2400" dirty="0">
              <a:latin typeface="Univers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600" dirty="0">
              <a:latin typeface="Univers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dirty="0"/>
              <a:t>MALES AND FEMALES DIFFER IN STROKE INCIDENCE AND SURVIVAL</a:t>
            </a:r>
            <a:br>
              <a:rPr lang="en-US" sz="2800" dirty="0"/>
            </a:br>
            <a:r>
              <a:rPr lang="en-US" sz="2000" i="1" dirty="0"/>
              <a:t>			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i="1" dirty="0" err="1">
                <a:solidFill>
                  <a:srgbClr val="FFFF00"/>
                </a:solidFill>
              </a:rPr>
              <a:t>Hurn</a:t>
            </a:r>
            <a:r>
              <a:rPr lang="en-US" sz="2000" i="1" dirty="0">
                <a:solidFill>
                  <a:srgbClr val="FFFF00"/>
                </a:solidFill>
              </a:rPr>
              <a:t>, </a:t>
            </a:r>
            <a:r>
              <a:rPr lang="en-US" sz="2000" i="1" dirty="0" err="1">
                <a:solidFill>
                  <a:srgbClr val="FFFF00"/>
                </a:solidFill>
              </a:rPr>
              <a:t>Vanucci</a:t>
            </a:r>
            <a:r>
              <a:rPr lang="en-US" sz="2000" i="1" dirty="0">
                <a:solidFill>
                  <a:srgbClr val="FFFF00"/>
                </a:solidFill>
              </a:rPr>
              <a:t>, </a:t>
            </a:r>
            <a:r>
              <a:rPr lang="en-US" sz="2000" i="1" dirty="0" err="1">
                <a:solidFill>
                  <a:srgbClr val="FFFF00"/>
                </a:solidFill>
              </a:rPr>
              <a:t>Hagburg</a:t>
            </a:r>
            <a:r>
              <a:rPr lang="en-US" sz="2000" i="1" dirty="0">
                <a:solidFill>
                  <a:srgbClr val="FFFF00"/>
                </a:solidFill>
              </a:rPr>
              <a:t>, Stroke, 2005 v36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1901825"/>
            <a:ext cx="8540750" cy="442277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n-US">
                <a:effectLst/>
              </a:rPr>
              <a:t>Overall incidence of stroke is lower in women across cultural and ethnic backgrounds.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n-US">
                <a:effectLst/>
              </a:rPr>
              <a:t>This effect extends beyond menopause.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n-US">
                <a:effectLst/>
              </a:rPr>
              <a:t>At cellular level female cells live longer than male cells and are less subject to cytotoxicity.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n-US">
                <a:effectLst/>
              </a:rPr>
              <a:t>Male mice more subject to ischemia and concussive injuries than females.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>
                <a:effectLst/>
              </a:rPr>
              <a:t>SOME SEX DIFFERENCES IN STROKE OUTCOMES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676400"/>
            <a:ext cx="8540750" cy="4724400"/>
          </a:xfrm>
          <a:noFill/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effectLst/>
              </a:rPr>
              <a:t>Ischemic events are more frequent in men.</a:t>
            </a:r>
          </a:p>
          <a:p>
            <a:pPr>
              <a:lnSpc>
                <a:spcPct val="80000"/>
              </a:lnSpc>
            </a:pPr>
            <a:endParaRPr lang="en-US" sz="24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ffectLst/>
              </a:rPr>
              <a:t>Women are less likely to have a stroke in early and mid-adulthood than men.</a:t>
            </a:r>
          </a:p>
          <a:p>
            <a:pPr>
              <a:lnSpc>
                <a:spcPct val="80000"/>
              </a:lnSpc>
            </a:pPr>
            <a:endParaRPr lang="en-US" sz="24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ffectLst/>
              </a:rPr>
              <a:t>Stroke rates do not equalize until women are over 75.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ffectLst/>
              </a:rPr>
              <a:t>Women respond better to </a:t>
            </a:r>
            <a:r>
              <a:rPr lang="en-US" sz="2400" dirty="0" err="1">
                <a:effectLst/>
              </a:rPr>
              <a:t>tPA</a:t>
            </a:r>
            <a:r>
              <a:rPr lang="en-US" sz="2400" dirty="0">
                <a:effectLst/>
              </a:rPr>
              <a:t> treatment.</a:t>
            </a:r>
          </a:p>
          <a:p>
            <a:pPr>
              <a:lnSpc>
                <a:spcPct val="80000"/>
              </a:lnSpc>
            </a:pPr>
            <a:endParaRPr lang="en-US" sz="24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Incidence of speech disorders after stroke is higher in women if injury is to the  left frontal cortex, while the opposite is true for males.</a:t>
            </a:r>
          </a:p>
          <a:p>
            <a:pPr>
              <a:lnSpc>
                <a:spcPct val="80000"/>
              </a:lnSpc>
            </a:pPr>
            <a:endParaRPr lang="en-US" sz="24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ffectLst/>
              </a:rPr>
              <a:t>After arriving in ER women experience greater time delay in stroke treatment than men &amp; are more likely to receive anti-anxiety meds than blood pressure meds or aspirin.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Why Should We Be Concerned About Sex Differences?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Until very recently, the majority of laboratory studies were performed in male rats or mice.</a:t>
            </a:r>
          </a:p>
          <a:p>
            <a:r>
              <a:rPr lang="en-US" dirty="0"/>
              <a:t>The female hormonal  cycle can influence the effects of many drugs or other treatments. </a:t>
            </a:r>
          </a:p>
          <a:p>
            <a:r>
              <a:rPr lang="en-US" dirty="0"/>
              <a:t>Having to study both males and females can double the time and cost of most laboratory studies.</a:t>
            </a:r>
          </a:p>
          <a:p>
            <a:r>
              <a:rPr lang="en-US" dirty="0"/>
              <a:t>Subtle differences in behaviors are often missed and this oversight can affect conclusions about treatment effects.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Are There Functional Sex Differences </a:t>
            </a:r>
            <a:br>
              <a:rPr lang="en-NZ" dirty="0"/>
            </a:br>
            <a:r>
              <a:rPr lang="en-NZ" dirty="0"/>
              <a:t>In Response To Stroke?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</p:sp>
      <p:pic>
        <p:nvPicPr>
          <p:cNvPr id="44034" name="Picture 2" descr="http://www.science.ca/images/Brain_Kim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6032" y="1819294"/>
            <a:ext cx="3943356" cy="4324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199118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 Sex Differences In Aphasia Outcome</a:t>
            </a:r>
          </a:p>
        </p:txBody>
      </p:sp>
      <p:pic>
        <p:nvPicPr>
          <p:cNvPr id="18435" name="Picture 3" descr="C:\Users\Mike\slides\slide2.TIF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1709738" y="1628800"/>
            <a:ext cx="5722937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088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 Differences In Brain Injury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Males and females do not differ in spatial learning tasks but following </a:t>
            </a:r>
            <a:r>
              <a:rPr lang="en-US" dirty="0" err="1"/>
              <a:t>entorhinal</a:t>
            </a:r>
            <a:r>
              <a:rPr lang="en-US" dirty="0"/>
              <a:t> cortex injury, females do much better than males on retention of spatial learning tasks  (Roof et al 1993). </a:t>
            </a:r>
          </a:p>
          <a:p>
            <a:r>
              <a:rPr lang="en-US" dirty="0"/>
              <a:t>In low birth weight children @ 2 years of age, females do much better than males “in all areas of social and developmental testing (</a:t>
            </a:r>
            <a:r>
              <a:rPr lang="en-US" dirty="0" err="1"/>
              <a:t>Hindmarsh</a:t>
            </a:r>
            <a:r>
              <a:rPr lang="en-US" dirty="0"/>
              <a:t>, et al 2000)</a:t>
            </a:r>
          </a:p>
          <a:p>
            <a:r>
              <a:rPr lang="en-US" dirty="0"/>
              <a:t>In children with intracranial hemorrhage, girls significantly outperform boys on all tests (</a:t>
            </a:r>
            <a:r>
              <a:rPr lang="en-US" dirty="0" err="1"/>
              <a:t>Raz</a:t>
            </a:r>
            <a:r>
              <a:rPr lang="en-US" dirty="0"/>
              <a:t>, et al 1995). </a:t>
            </a:r>
          </a:p>
          <a:p>
            <a:r>
              <a:rPr lang="en-US" dirty="0"/>
              <a:t>Girls with blunt TBI do significantly better on all verbal testing compared to boys (</a:t>
            </a:r>
            <a:r>
              <a:rPr lang="en-US" dirty="0" err="1"/>
              <a:t>Donders</a:t>
            </a:r>
            <a:r>
              <a:rPr lang="en-US" dirty="0"/>
              <a:t> and Hoffman 2002).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Sex Differences in Recovery 1 Year After Traumatic Brain Injury</a:t>
            </a: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4572000" y="4876800"/>
            <a:ext cx="4343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Women have) greater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attentionskills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and working memory than males one year after traumatic brain injury.</a:t>
            </a:r>
            <a:endParaRPr lang="en-US" sz="1600" b="0" dirty="0">
              <a:latin typeface="Times New Roman" pitchFamily="18" charset="0"/>
            </a:endParaRPr>
          </a:p>
        </p:txBody>
      </p:sp>
      <p:graphicFrame>
        <p:nvGraphicFramePr>
          <p:cNvPr id="205828" name="Object 4"/>
          <p:cNvGraphicFramePr>
            <a:graphicFrameLocks noChangeAspect="1"/>
          </p:cNvGraphicFramePr>
          <p:nvPr/>
        </p:nvGraphicFramePr>
        <p:xfrm>
          <a:off x="100013" y="2209800"/>
          <a:ext cx="4695825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Chart" r:id="rId3" imgW="5422900" imgH="2628900" progId="Excel.Sheet.8">
                  <p:embed/>
                </p:oleObj>
              </mc:Choice>
              <mc:Fallback>
                <p:oleObj name="Chart" r:id="rId3" imgW="5422900" imgH="26289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2209800"/>
                        <a:ext cx="4695825" cy="275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9" name="Object 5"/>
          <p:cNvGraphicFramePr>
            <a:graphicFrameLocks noChangeAspect="1"/>
          </p:cNvGraphicFramePr>
          <p:nvPr/>
        </p:nvGraphicFramePr>
        <p:xfrm>
          <a:off x="4395788" y="2209800"/>
          <a:ext cx="4695825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" name="Chart" r:id="rId5" imgW="5422900" imgH="2628900" progId="Excel.Sheet.8">
                  <p:embed/>
                </p:oleObj>
              </mc:Choice>
              <mc:Fallback>
                <p:oleObj name="Chart" r:id="rId5" imgW="5422900" imgH="2628900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5788" y="2209800"/>
                        <a:ext cx="4695825" cy="275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333375" y="4876800"/>
            <a:ext cx="3857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Women’s language skills are better than males one year after traumatic brain injury.</a:t>
            </a:r>
            <a:endParaRPr lang="en-US" sz="1600" b="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rt Placeholder 4"/>
          <p:cNvPicPr>
            <a:picLocks noGrp="1" noChangeAspect="1"/>
          </p:cNvPicPr>
          <p:nvPr>
            <p:ph type="chart" idx="4294967295"/>
          </p:nvPr>
        </p:nvPicPr>
        <p:blipFill>
          <a:blip r:embed="rId2"/>
          <a:srcRect l="-11770" r="-11770"/>
          <a:stretch>
            <a:fillRect/>
          </a:stretch>
        </p:blipFill>
        <p:spPr>
          <a:xfrm>
            <a:off x="179512" y="620688"/>
            <a:ext cx="8540750" cy="5190455"/>
          </a:xfrm>
        </p:spPr>
      </p:pic>
    </p:spTree>
    <p:extLst>
      <p:ext uri="{BB962C8B-B14F-4D97-AF65-F5344CB8AC3E}">
        <p14:creationId xmlns:p14="http://schemas.microsoft.com/office/powerpoint/2010/main" val="2281151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Readings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i="1" dirty="0"/>
              <a:t>Lost in translational biology: Understanding sex differences to inform studies of diseases of the nervous system. </a:t>
            </a:r>
            <a:r>
              <a:rPr lang="en-US" sz="2400" i="1" dirty="0" err="1"/>
              <a:t>Pearse,RV</a:t>
            </a:r>
            <a:r>
              <a:rPr lang="en-US" sz="2400" i="1" dirty="0"/>
              <a:t> and Young-</a:t>
            </a:r>
            <a:r>
              <a:rPr lang="en-US" sz="2400" i="1" dirty="0" err="1"/>
              <a:t>Pearse</a:t>
            </a:r>
            <a:r>
              <a:rPr lang="en-US" sz="2400" i="1" dirty="0"/>
              <a:t> TL, Brain Res. 2019,v.1722</a:t>
            </a:r>
          </a:p>
          <a:p>
            <a:r>
              <a:rPr lang="en-US" sz="2400" i="1" dirty="0"/>
              <a:t>Sex differences in the brain: implications for behavioral and biomedical research. </a:t>
            </a:r>
            <a:r>
              <a:rPr lang="en-US" sz="2400" i="1" dirty="0" err="1"/>
              <a:t>Choleris</a:t>
            </a:r>
            <a:r>
              <a:rPr lang="en-US" sz="2400" i="1" dirty="0"/>
              <a:t> E, et al 2018,  </a:t>
            </a:r>
            <a:r>
              <a:rPr lang="en-US" sz="2400" i="1" dirty="0" err="1"/>
              <a:t>Neuroscie</a:t>
            </a:r>
            <a:r>
              <a:rPr lang="en-US" sz="2400" i="1" dirty="0"/>
              <a:t> Biobehavioral Rev, v85,126-145</a:t>
            </a:r>
          </a:p>
          <a:p>
            <a:endParaRPr lang="en-US" sz="2400" i="1" dirty="0"/>
          </a:p>
          <a:p>
            <a:r>
              <a:rPr lang="en-US" sz="2400" i="1" dirty="0"/>
              <a:t>Sex differences in traumatic brain injury: what we know and what we should know. Gupte, R et al, 2019, J. Neurotrauma, v36, 3063-3091</a:t>
            </a:r>
          </a:p>
          <a:p>
            <a:r>
              <a:rPr lang="en-US" dirty="0"/>
              <a:t> </a:t>
            </a:r>
            <a:r>
              <a:rPr lang="en-US" sz="2200" i="1" dirty="0"/>
              <a:t>Traumatic brain injury in women across lifespan. </a:t>
            </a:r>
            <a:r>
              <a:rPr lang="en-US" sz="2400" i="1" dirty="0" err="1"/>
              <a:t>Neurobiol</a:t>
            </a:r>
            <a:r>
              <a:rPr lang="en-US" sz="2400" i="1" dirty="0"/>
              <a:t> Dis</a:t>
            </a:r>
            <a:endParaRPr lang="en-US" sz="2400" i="1" cap="small" dirty="0"/>
          </a:p>
          <a:p>
            <a:r>
              <a:rPr lang="en-US" sz="2400" i="1" dirty="0"/>
              <a:t>2022.  </a:t>
            </a:r>
            <a:r>
              <a:rPr lang="en-US" sz="2200" i="1" dirty="0"/>
              <a:t> </a:t>
            </a:r>
            <a:r>
              <a:rPr lang="en-US" sz="2200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 Blaya</a:t>
            </a:r>
            <a:r>
              <a:rPr lang="en-US" sz="2200" i="1" baseline="30000" dirty="0"/>
              <a:t> </a:t>
            </a:r>
            <a:r>
              <a:rPr lang="en-US" sz="2200" i="1" dirty="0"/>
              <a:t>, </a:t>
            </a:r>
            <a:r>
              <a:rPr lang="en-US" sz="22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Raval</a:t>
            </a:r>
            <a:r>
              <a:rPr lang="en-US" sz="2200" i="1" baseline="30000" dirty="0"/>
              <a:t> </a:t>
            </a:r>
            <a:r>
              <a:rPr lang="en-US" sz="2200" i="1" dirty="0"/>
              <a:t>, H</a:t>
            </a:r>
            <a:r>
              <a:rPr lang="en-US" sz="2200" i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 Bramlett</a:t>
            </a:r>
            <a:r>
              <a:rPr lang="en-US" sz="2200" i="1" baseline="30000" dirty="0"/>
              <a:t> </a:t>
            </a:r>
            <a:endParaRPr lang="en-US" sz="2200" i="1" dirty="0"/>
          </a:p>
          <a:p>
            <a:endParaRPr lang="en-US" sz="2400" i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u="sng" dirty="0" err="1"/>
              <a:t>Sex</a:t>
            </a:r>
            <a:r>
              <a:rPr lang="fr-FR" sz="2400" b="1" u="sng" dirty="0"/>
              <a:t> </a:t>
            </a:r>
            <a:r>
              <a:rPr lang="fr-FR" sz="2400" b="1" u="sng" dirty="0" err="1"/>
              <a:t>Differences</a:t>
            </a:r>
            <a:r>
              <a:rPr lang="fr-FR" sz="2400" b="1" u="sng" dirty="0"/>
              <a:t> In Brain </a:t>
            </a:r>
            <a:r>
              <a:rPr lang="fr-FR" sz="2400" b="1" u="sng" dirty="0" err="1"/>
              <a:t>Inflammatory</a:t>
            </a:r>
            <a:r>
              <a:rPr lang="fr-FR" sz="2400" b="1" u="sng" dirty="0"/>
              <a:t> </a:t>
            </a:r>
            <a:r>
              <a:rPr lang="fr-FR" sz="2400" b="1" u="sng" dirty="0" err="1"/>
              <a:t>Responses</a:t>
            </a:r>
            <a:r>
              <a:rPr lang="fr-FR" sz="2400" b="1" u="sng" dirty="0"/>
              <a:t> To </a:t>
            </a:r>
            <a:r>
              <a:rPr lang="fr-FR" sz="2400" b="1" u="sng" dirty="0" err="1"/>
              <a:t>Ischemic</a:t>
            </a:r>
            <a:r>
              <a:rPr lang="fr-FR" sz="2400" b="1" u="sng" dirty="0"/>
              <a:t> </a:t>
            </a:r>
            <a:r>
              <a:rPr lang="fr-FR" sz="2400" b="1" u="sng" dirty="0" err="1"/>
              <a:t>Injury</a:t>
            </a:r>
            <a:r>
              <a:rPr lang="fr-FR" sz="2400" b="1" u="sng" dirty="0"/>
              <a:t>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Clinically, male infants are more vulnerable to ischemic insults and suffer more long-term deficits than females.  </a:t>
            </a:r>
          </a:p>
          <a:p>
            <a:r>
              <a:rPr lang="en-US" sz="2000" dirty="0"/>
              <a:t>Male and female mice were given 60-min of hypoxia at post-natal day 10 (P10). Stroke outcomes were measured 1, 3, 7, and 30 days after stroke. Inflammatory responses were measured. </a:t>
            </a:r>
          </a:p>
          <a:p>
            <a:r>
              <a:rPr lang="en-US" sz="2000" dirty="0"/>
              <a:t>RESULTS: On day 1 of HIE, no difference in infarct volumes or seizure scores was seen between male and female neonates. </a:t>
            </a:r>
          </a:p>
          <a:p>
            <a:r>
              <a:rPr lang="en-US" sz="2000" dirty="0"/>
              <a:t>However, female neonates showed </a:t>
            </a:r>
            <a:r>
              <a:rPr lang="en-US" sz="2000" i="1" dirty="0"/>
              <a:t>smaller infarct size and fewer seizures compared to males 3 days after HIE. </a:t>
            </a:r>
            <a:r>
              <a:rPr lang="en-US" sz="2000" dirty="0"/>
              <a:t>Females also had less brain tissue loss and behavioral deficits compared to males in the later stage of injury. </a:t>
            </a:r>
          </a:p>
          <a:p>
            <a:r>
              <a:rPr lang="en-US" sz="2000" dirty="0"/>
              <a:t>Male mice had higher levels immune cell  activation and the inflammatory response was higher  compared to females at day 3.</a:t>
            </a:r>
          </a:p>
          <a:p>
            <a:endParaRPr lang="en-US" sz="2000" dirty="0"/>
          </a:p>
          <a:p>
            <a:pPr lvl="8"/>
            <a:r>
              <a:rPr lang="fr-FR" sz="1400" u="sng" dirty="0"/>
              <a:t>J </a:t>
            </a:r>
            <a:r>
              <a:rPr lang="fr-FR" sz="1400" u="sng" dirty="0" err="1"/>
              <a:t>Neuroinflammation</a:t>
            </a:r>
            <a:r>
              <a:rPr lang="fr-FR" sz="1400" u="sng" dirty="0"/>
              <a:t>. 2015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1031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5AF51-9534-7048-8544-37C6CFF8E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994122"/>
          </a:xfrm>
        </p:spPr>
        <p:txBody>
          <a:bodyPr>
            <a:noAutofit/>
          </a:bodyPr>
          <a:lstStyle/>
          <a:p>
            <a:r>
              <a:rPr lang="en-US" sz="1800" dirty="0"/>
              <a:t>Lost In Translational Biology: Understanding Sex Differences To Inform Studies Of Diseases Of The Nervous System. </a:t>
            </a:r>
            <a:br>
              <a:rPr lang="en-US" sz="1050" dirty="0"/>
            </a:br>
            <a:r>
              <a:rPr lang="en-US" sz="1050" i="1" dirty="0" err="1"/>
              <a:t>Pearse</a:t>
            </a:r>
            <a:r>
              <a:rPr lang="en-US" sz="1050" i="1" dirty="0"/>
              <a:t>, RV, Et Al Brain Res, 1722, 2019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FDA75-8D56-7041-BEAC-2CD120F57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While ethnic and geographical genomic variation plays a role in differential human biology, the greatest biological variability is between males and females.</a:t>
            </a:r>
          </a:p>
          <a:p>
            <a:endParaRPr lang="en-US" sz="1800" dirty="0"/>
          </a:p>
          <a:p>
            <a:r>
              <a:rPr lang="en-US" sz="1800" dirty="0"/>
              <a:t>Virtually every neurodegenerative and neuropsychiatric disease shows some variation between males and females.</a:t>
            </a:r>
          </a:p>
          <a:p>
            <a:endParaRPr lang="en-US" sz="1800" dirty="0"/>
          </a:p>
          <a:p>
            <a:r>
              <a:rPr lang="en-US" sz="1800" dirty="0"/>
              <a:t>Males and females differ in the prevalence, expression and symptoms of:  Alzheimer’s disease, Parkinson’s, Multiple Sclerosis, Autism disorders, Pain and many others.</a:t>
            </a:r>
          </a:p>
          <a:p>
            <a:endParaRPr lang="en-US" sz="1800" dirty="0"/>
          </a:p>
          <a:p>
            <a:r>
              <a:rPr lang="en-US" sz="1800" dirty="0"/>
              <a:t>There are often substantial  sex differences in response to many classes of drugs.</a:t>
            </a:r>
          </a:p>
          <a:p>
            <a:endParaRPr lang="en-US" sz="1800" dirty="0"/>
          </a:p>
          <a:p>
            <a:r>
              <a:rPr lang="en-US" sz="1800" dirty="0"/>
              <a:t>Male and female brains are not the same in both structure and function.</a:t>
            </a:r>
          </a:p>
        </p:txBody>
      </p:sp>
    </p:spTree>
    <p:extLst>
      <p:ext uri="{BB962C8B-B14F-4D97-AF65-F5344CB8AC3E}">
        <p14:creationId xmlns:p14="http://schemas.microsoft.com/office/powerpoint/2010/main" val="42625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Males and Females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Age at time of testing or doing procedures is a critical variable because of maturational factors at both ends of the developmental spectrum.</a:t>
            </a:r>
          </a:p>
          <a:p>
            <a:r>
              <a:rPr lang="en-US" dirty="0"/>
              <a:t>Sex differences seen at one age may not be apparent at another.</a:t>
            </a:r>
          </a:p>
          <a:p>
            <a:r>
              <a:rPr lang="en-US" dirty="0"/>
              <a:t>Females may differ from males only on some days of the estrous cycle (e.g. in brain injury outcome).</a:t>
            </a:r>
          </a:p>
          <a:p>
            <a:r>
              <a:rPr lang="en-US" dirty="0"/>
              <a:t>Women on contraceptives could have different outcomes than those not and both could be different from men.</a:t>
            </a:r>
          </a:p>
          <a:p>
            <a:r>
              <a:rPr lang="en-US" dirty="0"/>
              <a:t>Drug doses can vary across estrous cycle.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Even Birds Show Sex Differences In Brain Structure And Function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</p:sp>
      <p:pic>
        <p:nvPicPr>
          <p:cNvPr id="45058" name="Picture 2" descr="http://www.nature.com/nrn/journal/v5/n9/images/nrn1494-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4709" y="1631658"/>
            <a:ext cx="4766183" cy="451198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E:\ftp\NIHrevision2\bird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9476" t="22192" r="26962" b="6691"/>
          <a:stretch>
            <a:fillRect/>
          </a:stretch>
        </p:blipFill>
        <p:spPr bwMode="auto">
          <a:xfrm>
            <a:off x="3048000" y="2514600"/>
            <a:ext cx="4191000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200"/>
              <a:t>Sexual Dimorphism in a Vocal Control Area (Robust Nuc. of the Archistriatum) of the Songbird</a:t>
            </a:r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733800" y="19812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Male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638800" y="1981200"/>
            <a:ext cx="113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Female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828800" y="3276600"/>
            <a:ext cx="116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Canary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219200" y="4876800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Zebra-finch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876800" y="6400800"/>
            <a:ext cx="4062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F. Nottebohm &amp; A. Arnold (1976) Science, 194, 211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Structural Differences in Male &amp; Female Rodent Brains</a:t>
            </a:r>
          </a:p>
        </p:txBody>
      </p:sp>
      <p:pic>
        <p:nvPicPr>
          <p:cNvPr id="2052" name="Picture 4" descr="D:\Data\Images\jpg\C17\17_012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16832"/>
            <a:ext cx="4648200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Imaging Studies Reveal About Sex Differences In The Brain?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88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50105</TotalTime>
  <Words>1855</Words>
  <Application>Microsoft Macintosh PowerPoint</Application>
  <PresentationFormat>On-screen Show (4:3)</PresentationFormat>
  <Paragraphs>157</Paragraphs>
  <Slides>37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Times New Roman</vt:lpstr>
      <vt:lpstr>Univers</vt:lpstr>
      <vt:lpstr>Wingdings</vt:lpstr>
      <vt:lpstr>Office Theme</vt:lpstr>
      <vt:lpstr>Chart</vt:lpstr>
      <vt:lpstr>PowerPoint Presentation</vt:lpstr>
      <vt:lpstr>SEX Differences In The Brain? Do They Matter?</vt:lpstr>
      <vt:lpstr>Why Should We Be Concerned About Sex Differences?</vt:lpstr>
      <vt:lpstr>Lost In Translational Biology: Understanding Sex Differences To Inform Studies Of Diseases Of The Nervous System.  Pearse, RV, Et Al Brain Res, 1722, 2019</vt:lpstr>
      <vt:lpstr>Comparing Males and Females</vt:lpstr>
      <vt:lpstr>Even Birds Show Sex Differences In Brain Structure And Function</vt:lpstr>
      <vt:lpstr>Sexual Dimorphism in a Vocal Control Area (Robust Nuc. of the Archistriatum) of the Songbird</vt:lpstr>
      <vt:lpstr>Structural Differences in Male &amp; Female Rodent Brains</vt:lpstr>
      <vt:lpstr>What Do Imaging Studies Reveal About Sex Differences In The Brain?</vt:lpstr>
      <vt:lpstr>Are Male and Female Brains ‘Wired’ Differently?</vt:lpstr>
      <vt:lpstr>Sex Differences In The Structure Of The Human Brain? Ingalhalikar, M, et al, PNAS, 2014, v111</vt:lpstr>
      <vt:lpstr>Sex differences in the structural ‘connectome’ of the human brain Ingalhalikar, M, et al, PNAS, 2014, v111</vt:lpstr>
      <vt:lpstr>Uh Oh! Individual Differences In Brain Mapping.  Any Implications??</vt:lpstr>
      <vt:lpstr>Activation of brain regions during a rhyming task</vt:lpstr>
      <vt:lpstr>Sex Differences In Thinking About SEX</vt:lpstr>
      <vt:lpstr>Nature Versus Nurture?</vt:lpstr>
      <vt:lpstr>On The Other Hand, What About Environmental Factors”?   A Current Theory On Why Women Have Better Language Skills Than Men</vt:lpstr>
      <vt:lpstr>Misconceptions About Sex Differences And The Brain</vt:lpstr>
      <vt:lpstr>Some Environmental Factors Contributing To Male Female Differences</vt:lpstr>
      <vt:lpstr>Sex Differences In Brain Anatomy? </vt:lpstr>
      <vt:lpstr>Sex Differences In Metabolic Dys)function: Implications For Treatments </vt:lpstr>
      <vt:lpstr> Its complicated, And Its Not Just About Neurons:  Sex Differences In Glia Reactivity After Cortical Brain Injury. </vt:lpstr>
      <vt:lpstr>Sex Differences In The Outcome of Brain Injury May Can Be Mediated By Sex Hormones</vt:lpstr>
      <vt:lpstr>HORMONAL CYCLING </vt:lpstr>
      <vt:lpstr>Sex differences In Patients With Moderate to Severe Head Injuries Berry, C et al J. Trauma, 67, 2009</vt:lpstr>
      <vt:lpstr>What About Stroke  And Stroke Incidence?</vt:lpstr>
      <vt:lpstr>STROKE IMPACT</vt:lpstr>
      <vt:lpstr>MALES AND FEMALES DIFFER IN STROKE INCIDENCE AND SURVIVAL     Hurn, Vanucci, Hagburg, Stroke, 2005 v36</vt:lpstr>
      <vt:lpstr>SOME SEX DIFFERENCES IN STROKE OUTCOMES</vt:lpstr>
      <vt:lpstr>Are There Functional Sex Differences  In Response To Stroke?</vt:lpstr>
      <vt:lpstr>Potential Sex Differences In Aphasia Outcome</vt:lpstr>
      <vt:lpstr>Sex Differences In Brain Injury</vt:lpstr>
      <vt:lpstr>Sex Differences in Recovery 1 Year After Traumatic Brain Injury</vt:lpstr>
      <vt:lpstr>PowerPoint Presentation</vt:lpstr>
      <vt:lpstr>Suggested Readings</vt:lpstr>
      <vt:lpstr>END</vt:lpstr>
      <vt:lpstr>Sex Differences In Brain Inflammatory Responses To Ischemic Injury </vt:lpstr>
    </vt:vector>
  </TitlesOfParts>
  <Company>University of Canterbury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dgs53</dc:creator>
  <cp:lastModifiedBy>Stein, Donald G.</cp:lastModifiedBy>
  <cp:revision>109</cp:revision>
  <dcterms:created xsi:type="dcterms:W3CDTF">2010-03-28T20:04:30Z</dcterms:created>
  <dcterms:modified xsi:type="dcterms:W3CDTF">2024-01-31T16:29:34Z</dcterms:modified>
</cp:coreProperties>
</file>