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1"/>
    <p:restoredTop sz="94719"/>
  </p:normalViewPr>
  <p:slideViewPr>
    <p:cSldViewPr snapToGrid="0">
      <p:cViewPr varScale="1">
        <p:scale>
          <a:sx n="139" d="100"/>
          <a:sy n="139" d="100"/>
        </p:scale>
        <p:origin x="16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1529-E6E8-E215-D557-07820DAC9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30B26-84FC-DAD3-FF63-480491223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4D78-679D-CACD-A839-0B375346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E2A60-75A6-4288-5C1E-8003810F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EAD0-7ED5-83B6-4CC2-885FD5F5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F5F8-C1DF-1779-EEA9-4C727235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99171-B94F-5954-B0EF-5AE393991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8EA2-8755-E66C-BDB5-D733802D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B5D3-251F-D805-2F5E-42B5DEA5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8A30-9016-3791-9C12-9146DDEA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09C74-4BFF-3182-4CE2-8ED6B42AA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3076C-80CE-93AA-C941-D375F243B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EC7C-3EDE-8E8B-1A89-6FFF8F5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7B99-C1ED-8AA8-9CB6-3A0A431F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83D7-724F-20B4-1700-0159F2E3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A2C5-9165-20DD-F8F9-737A5987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74AB-57CE-2F57-D6E3-A816D9BA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DAEB-3663-4DA8-AD96-93AC07DB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A03C7-C5F9-7A79-0AEF-2B9FF6E7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5F9B-9C28-6796-E4A9-A568E44E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E5D9-498B-0D33-7648-18946728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502F1-C8B1-FE1A-0C9E-B91DC080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E3BE-10FE-FD98-76F3-8A827F59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2296-3F22-FC65-8EAF-48E782E1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2F6A-A601-5FD6-A518-26C3BED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A182-1943-9814-319E-1F9D41A9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5FBE-B8DB-499A-B824-A3A36BDA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54E21-13D2-0109-E32C-B16F48A1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27D1D-C48C-2D07-03E0-FCED5C5A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91FC-C160-F8C0-C59A-C74861AF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5B5A-2472-C481-DBE0-DEB7A896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C11B-4090-82AC-C8A7-FA9E9ADC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ECFB9-6CA2-FDE4-C9F2-74B67C9A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C066-E3C7-60D8-1C3E-B15871D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73C42-D4FC-B488-50C0-702B43A8E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0EE7E-1510-C649-3B44-B65D4C5D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F84A9-4AF5-0A55-01E4-A10E705B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2D2ED-BEF4-E641-421B-0819D615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5D167-B6C2-3799-7EBB-09A06EAF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E9A2-D936-5AA9-30E3-EF0115DF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C2F4-8475-5E1A-0225-C1B04B66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B84E1-44C8-8771-8118-CB6F5162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BB674-5AF2-3087-661C-44603E8A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FF275-260D-78C5-074A-1CE514FA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34AA7-1C5A-3BB5-C0E3-A25A9BBF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8D74-BC5F-A734-2ED5-1DB5714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78A2-ADD4-406E-7751-CC04DDB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E29B-EB09-6390-4913-990BA5FB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2CC9-8C4D-EE21-E065-BED5FF603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99ECD-4073-B024-F18C-2D5A537D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08B0F-BD20-2368-1D9F-56AA9B5F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E511D-3031-0032-6FD3-034753CD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6496-7053-7A42-545A-40F88196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AE817-302F-D8B3-6CF1-E79352CA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F5785-C9B1-4D3A-3D33-7BFAEB65E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D9261-AFFA-BFA1-CD19-F916D44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F57FA-92FA-F94A-C20A-321068C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9013-EE5D-2FB2-FC56-EFFB1100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9832A-B8FC-2199-DF05-BB2756BE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A68F-3F8B-C26E-92E4-D01926C73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2CAC-0571-E973-FEA8-444434628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4543-7801-EF4D-8C54-7303880D0BA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FDEF-2511-91FF-D98B-D64EC301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06F2-1128-F19F-64E0-368391BA0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ur first night with a telescope | BBC Sky at Night Magazine">
            <a:extLst>
              <a:ext uri="{FF2B5EF4-FFF2-40B4-BE49-F238E27FC236}">
                <a16:creationId xmlns:a16="http://schemas.microsoft.com/office/drawing/2014/main" id="{28BC27F4-AF3B-708A-47C2-E2A20DCE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1139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9AF71-7737-9793-7FC0-2AA2156EE3E4}"/>
              </a:ext>
            </a:extLst>
          </p:cNvPr>
          <p:cNvSpPr txBox="1"/>
          <p:nvPr/>
        </p:nvSpPr>
        <p:spPr>
          <a:xfrm>
            <a:off x="1094759" y="119939"/>
            <a:ext cx="10002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Cosmic Connections: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An Introduction to Astronomy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Maine’s Magnificent Night Skies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Midcoast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Senior College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Russell F. Pinizzotto, Ph.D.  (Russ)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7B7A-23B1-7E0E-8CA5-E266641DD2D6}"/>
              </a:ext>
            </a:extLst>
          </p:cNvPr>
          <p:cNvSpPr txBox="1"/>
          <p:nvPr/>
        </p:nvSpPr>
        <p:spPr>
          <a:xfrm>
            <a:off x="2269480" y="4525360"/>
            <a:ext cx="7653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Unit 01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Orientation to Maine’s Magnificent Night Skies</a:t>
            </a:r>
          </a:p>
        </p:txBody>
      </p:sp>
    </p:spTree>
    <p:extLst>
      <p:ext uri="{BB962C8B-B14F-4D97-AF65-F5344CB8AC3E}">
        <p14:creationId xmlns:p14="http://schemas.microsoft.com/office/powerpoint/2010/main" val="45265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6DE04D-2907-820C-0B38-F6B74739C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2" descr="Galileo is one of the most famous astronomers of all time. Credit: by Universal History Archive/Getty Images">
            <a:extLst>
              <a:ext uri="{FF2B5EF4-FFF2-40B4-BE49-F238E27FC236}">
                <a16:creationId xmlns:a16="http://schemas.microsoft.com/office/drawing/2014/main" id="{730D6F0A-21E6-ED34-4C66-9EC72B4D7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666" y="3420666"/>
            <a:ext cx="321468" cy="3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an astronomy teacher looking up on a telescope, moon, | Stable Diffusion">
            <a:extLst>
              <a:ext uri="{FF2B5EF4-FFF2-40B4-BE49-F238E27FC236}">
                <a16:creationId xmlns:a16="http://schemas.microsoft.com/office/drawing/2014/main" id="{213E5A0D-2DA5-542E-0C20-B277DA8B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193CBC-C120-AD9C-48AB-DD63FC542AF0}"/>
              </a:ext>
            </a:extLst>
          </p:cNvPr>
          <p:cNvSpPr txBox="1"/>
          <p:nvPr/>
        </p:nvSpPr>
        <p:spPr>
          <a:xfrm>
            <a:off x="1094759" y="366623"/>
            <a:ext cx="100024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Russell F. Pinizzotto, Ph.D.  (Russ)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B.S. Chemistry, Caltech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Engr. Degree, UCLA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Ph.D., UCLA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M.S. Astronomy, Swinburne University of Technology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President, Southern Maine Astronomers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AstroLeague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Master Observer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AstroLeague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Binocular Master Observer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AstroLeague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Galaxy Groups and Clusters Observing Program Coordinator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AstroLeague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Herschel II Observing Program Coordinator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Midcoast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Senior College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Exploring the Universe Using Binoculars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Merrimack College, Wentworth Institute of Technology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Introduction to Astronomy 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alileo is one of the most famous astronomers of all time. Credit: by Universal History Archive/Getty Images">
            <a:extLst>
              <a:ext uri="{FF2B5EF4-FFF2-40B4-BE49-F238E27FC236}">
                <a16:creationId xmlns:a16="http://schemas.microsoft.com/office/drawing/2014/main" id="{A9A95A03-9496-072F-7AE7-63200CF16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ySafari 8 Pro App - App Store">
            <a:extLst>
              <a:ext uri="{FF2B5EF4-FFF2-40B4-BE49-F238E27FC236}">
                <a16:creationId xmlns:a16="http://schemas.microsoft.com/office/drawing/2014/main" id="{0BC1DD5D-99F1-72CA-08FC-601FC194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611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6E33C-4FAB-46E4-75CF-0692088B3502}"/>
              </a:ext>
            </a:extLst>
          </p:cNvPr>
          <p:cNvSpPr txBox="1"/>
          <p:nvPr/>
        </p:nvSpPr>
        <p:spPr>
          <a:xfrm>
            <a:off x="2625852" y="932688"/>
            <a:ext cx="694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SkySafari</a:t>
            </a:r>
          </a:p>
        </p:txBody>
      </p:sp>
    </p:spTree>
    <p:extLst>
      <p:ext uri="{BB962C8B-B14F-4D97-AF65-F5344CB8AC3E}">
        <p14:creationId xmlns:p14="http://schemas.microsoft.com/office/powerpoint/2010/main" val="41306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tronomy: A Self-Teaching Guide, Eighth Edition">
            <a:extLst>
              <a:ext uri="{FF2B5EF4-FFF2-40B4-BE49-F238E27FC236}">
                <a16:creationId xmlns:a16="http://schemas.microsoft.com/office/drawing/2014/main" id="{261F2C3A-8530-EF16-2568-20E67AF6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84250"/>
            <a:ext cx="39624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9208F-C92A-650B-A4AC-4B027FA3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60" y="0"/>
            <a:ext cx="8872527" cy="6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ow to use a planisphere | BBC Sky at Night Magazine">
            <a:extLst>
              <a:ext uri="{FF2B5EF4-FFF2-40B4-BE49-F238E27FC236}">
                <a16:creationId xmlns:a16="http://schemas.microsoft.com/office/drawing/2014/main" id="{444B5CC9-0381-8A7F-490C-E8BD9F36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3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kyMaster DX 9x63mm Porro Binoculars – Celestron">
            <a:extLst>
              <a:ext uri="{FF2B5EF4-FFF2-40B4-BE49-F238E27FC236}">
                <a16:creationId xmlns:a16="http://schemas.microsoft.com/office/drawing/2014/main" id="{9FF9F3A7-4C02-594F-214B-C66913C8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7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450EAC-A149-9975-9885-3D502C7D7BB2}"/>
              </a:ext>
            </a:extLst>
          </p:cNvPr>
          <p:cNvSpPr txBox="1"/>
          <p:nvPr/>
        </p:nvSpPr>
        <p:spPr>
          <a:xfrm>
            <a:off x="2467737" y="257747"/>
            <a:ext cx="7256526" cy="634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Constellations Throughout the Year by Month – 260130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	Circumpolar	Setting (West)	South	Rising (East)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	Ursa Major, Cassiopeia	Pegasus	Orion	Leo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	Ursa Major, Cassiopeia		Orion, Leo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	Ursa Major, Cassiopeia		Orion, Leo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	Ursa Major, Cassiopeia	Orion	Leo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	Ursa Major, Cassiopeia		Leo,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Cygnus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	Ursa Major, Cassiopeia	Leo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Sagittarius	Cygnus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	Ursa Major, Cassiopeia	Leo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Sagittarius	Cygnus, Pegasus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	Ursa Major, Cassiopeia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Sagittarius	Cygnus, Pegasus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	Ursa Major, Cassiopeia	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Sagittarius	Cygnus (Zenith)	Pegasus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	Ursa Major, Cassiopeia	Sagittarius	Cygnus, Pegasus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	Ursa Major, Cassiopeia	Cygnus, Pegasus		Orion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	Ursa Major, Cassiopeia 	Cygnus, Pegasus	Orion	Leo</a:t>
            </a:r>
          </a:p>
          <a:p>
            <a:pPr marL="0" marR="0">
              <a:lnSpc>
                <a:spcPct val="115000"/>
              </a:lnSpc>
              <a:buNone/>
              <a:tabLst>
                <a:tab pos="914400" algn="l"/>
                <a:tab pos="2743200" algn="l"/>
                <a:tab pos="4171950" algn="l"/>
                <a:tab pos="56007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Constellations you should know: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Ursa Major (Big Dipper)	Circumpolar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Cassiopeia			Circumpolar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Orion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Pegasus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Cygnus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Sagittarius</a:t>
            </a:r>
          </a:p>
        </p:txBody>
      </p:sp>
    </p:spTree>
    <p:extLst>
      <p:ext uri="{BB962C8B-B14F-4D97-AF65-F5344CB8AC3E}">
        <p14:creationId xmlns:p14="http://schemas.microsoft.com/office/powerpoint/2010/main" val="86316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731CC-C20C-93D0-3844-C7191EF8A218}"/>
              </a:ext>
            </a:extLst>
          </p:cNvPr>
          <p:cNvSpPr txBox="1"/>
          <p:nvPr/>
        </p:nvSpPr>
        <p:spPr>
          <a:xfrm>
            <a:off x="1655827" y="1604262"/>
            <a:ext cx="3538728" cy="4506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January 2026, 9 pm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Dipper at 4 o’clock	Pointers ; Dubhe and Merak - Polaris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 rising	Regulus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Orion in south	Betelgeuse and Rigel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Pegasus setting	Alpheratz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Milky Way from NW to SE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April 2026, 9 pm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Dipper at 1 o’clock	Pointers ; Dubhe and Merak - Polaris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east	Arcturus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 in South	Regulus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Orion setting	Betelgeuse and Rigel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Milky Way from N to S to the W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A6819-AAA3-1B15-8ADB-FE28DAD80045}"/>
              </a:ext>
            </a:extLst>
          </p:cNvPr>
          <p:cNvSpPr txBox="1"/>
          <p:nvPr/>
        </p:nvSpPr>
        <p:spPr>
          <a:xfrm>
            <a:off x="6659118" y="1604262"/>
            <a:ext cx="4761738" cy="390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July 2026, 9 pm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Dipper at 10 o’clock	Pointers ; Dubhe and Merak - Polaris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Lyra high in east	Vega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south	Arcturus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 setting	Regulus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Milky Way from N to S to the E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October 2026, 9 pm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Dipper at 7 o’clock	Pointers ; Dubhe and Merak - Polaris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Pleiades rising in northeast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Pegasus high in southeast	Alpheratz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Lyra high in west	Vega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setting in northwest	Arcturus</a:t>
            </a:r>
          </a:p>
          <a:p>
            <a:pPr marL="0" marR="0">
              <a:lnSpc>
                <a:spcPct val="115000"/>
              </a:lnSpc>
              <a:buNone/>
              <a:tabLst>
                <a:tab pos="22860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Milky Way from NE to SW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701FA-F3B6-B90F-D74F-3146DD95954C}"/>
              </a:ext>
            </a:extLst>
          </p:cNvPr>
          <p:cNvSpPr txBox="1"/>
          <p:nvPr/>
        </p:nvSpPr>
        <p:spPr>
          <a:xfrm>
            <a:off x="2804160" y="630936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Constellations and Stars Throughout the Year by Season – 260130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521</Words>
  <Application>Microsoft Macintosh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Russell Pinizzotto</dc:creator>
  <cp:lastModifiedBy>Russell Pinizzotto</cp:lastModifiedBy>
  <cp:revision>15</cp:revision>
  <dcterms:created xsi:type="dcterms:W3CDTF">2025-10-30T20:41:22Z</dcterms:created>
  <dcterms:modified xsi:type="dcterms:W3CDTF">2026-01-31T17:52:13Z</dcterms:modified>
</cp:coreProperties>
</file>