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6"/>
  </p:notesMasterIdLst>
  <p:sldIdLst>
    <p:sldId id="257" r:id="rId2"/>
    <p:sldId id="339" r:id="rId3"/>
    <p:sldId id="353" r:id="rId4"/>
    <p:sldId id="354" r:id="rId5"/>
    <p:sldId id="326" r:id="rId6"/>
    <p:sldId id="270" r:id="rId7"/>
    <p:sldId id="362" r:id="rId8"/>
    <p:sldId id="363" r:id="rId9"/>
    <p:sldId id="273" r:id="rId10"/>
    <p:sldId id="314" r:id="rId11"/>
    <p:sldId id="313" r:id="rId12"/>
    <p:sldId id="274" r:id="rId13"/>
    <p:sldId id="30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9" r:id="rId46"/>
    <p:sldId id="310" r:id="rId47"/>
    <p:sldId id="311" r:id="rId48"/>
    <p:sldId id="355" r:id="rId49"/>
    <p:sldId id="356" r:id="rId50"/>
    <p:sldId id="357" r:id="rId51"/>
    <p:sldId id="371" r:id="rId52"/>
    <p:sldId id="358" r:id="rId53"/>
    <p:sldId id="359" r:id="rId54"/>
    <p:sldId id="360" r:id="rId55"/>
    <p:sldId id="369" r:id="rId56"/>
    <p:sldId id="370" r:id="rId57"/>
    <p:sldId id="341" r:id="rId58"/>
    <p:sldId id="361" r:id="rId59"/>
    <p:sldId id="342" r:id="rId60"/>
    <p:sldId id="365" r:id="rId61"/>
    <p:sldId id="366" r:id="rId62"/>
    <p:sldId id="367" r:id="rId63"/>
    <p:sldId id="368" r:id="rId64"/>
    <p:sldId id="364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3"/>
    <p:restoredTop sz="94719"/>
  </p:normalViewPr>
  <p:slideViewPr>
    <p:cSldViewPr snapToGrid="0">
      <p:cViewPr varScale="1">
        <p:scale>
          <a:sx n="147" d="100"/>
          <a:sy n="147" d="100"/>
        </p:scale>
        <p:origin x="1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B7B0C-55B0-4843-8C00-1E48882C2875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AA168-8617-F741-9CA6-A56346D3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2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AA168-8617-F741-9CA6-A56346D37E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86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0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0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8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6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gallery/moonphase/" TargetMode="External"/><Relationship Id="rId2" Type="http://schemas.openxmlformats.org/officeDocument/2006/relationships/hyperlink" Target="https://lsintspl3.wgbh.org/en-us/lesson/buac19-il-phasesmoon1/?as_guest=True&amp;next=https://mainepublic.pbslearningmedia.org/resource/buac19-68-sci-ess-phasesmoon1/phases-of-the-moon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lus.nasa.gov/video/space-out-moon-phase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c/c0/Earth-Moon2.jp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oon Viewing Guide - NASA Science">
            <a:extLst>
              <a:ext uri="{FF2B5EF4-FFF2-40B4-BE49-F238E27FC236}">
                <a16:creationId xmlns:a16="http://schemas.microsoft.com/office/drawing/2014/main" id="{5EF5211D-58AB-DCDC-1350-83D26019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59" y="0"/>
            <a:ext cx="9914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B7B7A-23B1-7E0E-8CA5-E266641DD2D6}"/>
              </a:ext>
            </a:extLst>
          </p:cNvPr>
          <p:cNvSpPr txBox="1"/>
          <p:nvPr/>
        </p:nvSpPr>
        <p:spPr>
          <a:xfrm>
            <a:off x="3509394" y="4500154"/>
            <a:ext cx="5173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Unit 04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The Moon: Phases and Patterns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88260-09FC-551D-469A-CF44601D98F2}"/>
              </a:ext>
            </a:extLst>
          </p:cNvPr>
          <p:cNvSpPr txBox="1"/>
          <p:nvPr/>
        </p:nvSpPr>
        <p:spPr>
          <a:xfrm>
            <a:off x="1094759" y="215734"/>
            <a:ext cx="1000248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Cosmic Connections: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An Introduction to Astronomy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Maine’s Magnificent Night Skies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Midcoast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Senior College</a:t>
            </a:r>
          </a:p>
          <a:p>
            <a:pPr algn="ctr"/>
            <a:endParaRPr lang="en-US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Russell F. Pinizzotto, Ph.D.  (Russ)</a:t>
            </a:r>
          </a:p>
        </p:txBody>
      </p:sp>
    </p:spTree>
    <p:extLst>
      <p:ext uri="{BB962C8B-B14F-4D97-AF65-F5344CB8AC3E}">
        <p14:creationId xmlns:p14="http://schemas.microsoft.com/office/powerpoint/2010/main" val="45265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7A376-FB1A-9949-A776-31F10B053997}"/>
              </a:ext>
            </a:extLst>
          </p:cNvPr>
          <p:cNvSpPr txBox="1"/>
          <p:nvPr/>
        </p:nvSpPr>
        <p:spPr>
          <a:xfrm>
            <a:off x="1618269" y="2167116"/>
            <a:ext cx="895546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Lunar </a:t>
            </a:r>
            <a:r>
              <a:rPr lang="en-US" sz="3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Libration</a:t>
            </a:r>
            <a:endParaRPr lang="en-US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Lunar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libration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is the apparent wobbling motion of the Moon that allows us to see slightly more than 50% of its surface from Earth over time. </a:t>
            </a: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Libration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allows astronomers to see up to 59% of the Moon's surface from Earth, even though it nearly always shows us the same face due to tidal locking.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1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686CA7-BCB7-C103-CAEB-A85B5324AB73}"/>
              </a:ext>
            </a:extLst>
          </p:cNvPr>
          <p:cNvSpPr txBox="1"/>
          <p:nvPr/>
        </p:nvSpPr>
        <p:spPr>
          <a:xfrm>
            <a:off x="1055802" y="878962"/>
            <a:ext cx="10265790" cy="4781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buNone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Websites</a:t>
            </a:r>
          </a:p>
          <a:p>
            <a:pPr marL="0" marR="0">
              <a:lnSpc>
                <a:spcPct val="115000"/>
              </a:lnSpc>
              <a:buNone/>
            </a:pPr>
            <a:endParaRPr lang="en-US" b="1" kern="1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en-US" b="1" kern="1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Phases of the Moon</a:t>
            </a:r>
            <a:endParaRPr lang="en-US" sz="1800" b="1" kern="100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en-US" sz="1800" u="sng" kern="1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https://lsintspl3.wgbh.org/en-us/lesson/buac19-il-phasesmoon1/?as_guest=True&amp;next=https://mainepublic.pbslearningmedia.org/resource/buac19-68-sci-ess-phasesmoon1/phases-of-the-moon/</a:t>
            </a:r>
            <a:endParaRPr lang="en-US" sz="1800" kern="100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buNone/>
            </a:pPr>
            <a:r>
              <a:rPr lang="en-US" b="1" kern="1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Dial-A-Moon</a:t>
            </a:r>
            <a:endParaRPr lang="en-US" sz="1800" b="1" kern="100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en-US" sz="1800" u="sng" kern="1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https://svs.gsfc.nasa.gov/gallery/moonphase/</a:t>
            </a:r>
            <a:endParaRPr lang="en-US" sz="1800" kern="100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kern="1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b="1" kern="1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 Out – 30 minute video </a:t>
            </a:r>
          </a:p>
          <a:p>
            <a:pPr>
              <a:lnSpc>
                <a:spcPct val="115000"/>
              </a:lnSpc>
            </a:pPr>
            <a:r>
              <a:rPr lang="en-US" u="sng" kern="1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https://plus.nasa.gov/video/space-out-moon-phases/</a:t>
            </a:r>
            <a:endParaRPr lang="en-US" kern="1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kern="100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67248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6537D-8858-777F-BAAC-A6DA2E0CD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72CA4-E716-47AA-9F3C-5E0B13C8E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B3DCF-CC46-C800-DEF4-B755F90D6046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Zero, 19 November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0A904-DA6A-A48C-0BAD-BE2FD29A8C65}"/>
              </a:ext>
            </a:extLst>
          </p:cNvPr>
          <p:cNvSpPr txBox="1"/>
          <p:nvPr/>
        </p:nvSpPr>
        <p:spPr>
          <a:xfrm>
            <a:off x="4044036" y="5583097"/>
            <a:ext cx="409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Nothing to see here!</a:t>
            </a:r>
          </a:p>
        </p:txBody>
      </p:sp>
    </p:spTree>
    <p:extLst>
      <p:ext uri="{BB962C8B-B14F-4D97-AF65-F5344CB8AC3E}">
        <p14:creationId xmlns:p14="http://schemas.microsoft.com/office/powerpoint/2010/main" val="2777802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1F04F43-2A89-59C3-CE13-1D1B8097B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0"/>
            <a:ext cx="7980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754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9077A-C7C4-58AD-2D40-73B022820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919F0-4B7C-2102-778B-EC84AC5F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3DB05D-67EA-478B-7D79-903C42C6B34F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One, 20 November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CF472-6449-59EC-3E5C-92D57B1F6AE8}"/>
              </a:ext>
            </a:extLst>
          </p:cNvPr>
          <p:cNvSpPr txBox="1"/>
          <p:nvPr/>
        </p:nvSpPr>
        <p:spPr>
          <a:xfrm>
            <a:off x="3046071" y="4590187"/>
            <a:ext cx="60998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start of an Islamic month is determined by the sighting of the new crescent moon after sunset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Google Sans"/>
              </a:rPr>
              <a:t>. Muslims look for the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Google Sans"/>
              </a:rPr>
              <a:t>hilal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Google Sans"/>
              </a:rPr>
              <a:t> (crescent moon) on the 29th day of the current month; if it is sighted, the new month begins the next day. If it is not visible, the current month continues for another day, making it a 30-day month, and the new month begins after that.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40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F07A5-694E-6054-9611-798B7B1E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DFC8CD-1B90-6C5D-519A-2ADFA02FD3EE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Two, 21 November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19549-9483-AEF8-BA11-4A34BA2C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3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7D635F-42D4-9819-CB35-B4F6DA0D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2B2148-531E-19FD-60DF-B641A2336344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Three, 22 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834C4-7B75-24E5-0339-B3A92753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F7C11-25F0-5ADC-19A6-F28ED1C44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DEFC25-21B1-56E2-E625-A35EBF1F1A13}"/>
              </a:ext>
            </a:extLst>
          </p:cNvPr>
          <p:cNvSpPr txBox="1"/>
          <p:nvPr/>
        </p:nvSpPr>
        <p:spPr>
          <a:xfrm>
            <a:off x="7832003" y="3565557"/>
            <a:ext cx="180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Georgia" panose="02040502050405020303" pitchFamily="18" charset="0"/>
              </a:rPr>
              <a:t>Langrenus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347831-99FB-451F-A17B-86ECC1B9B9BA}"/>
              </a:ext>
            </a:extLst>
          </p:cNvPr>
          <p:cNvSpPr txBox="1"/>
          <p:nvPr/>
        </p:nvSpPr>
        <p:spPr>
          <a:xfrm>
            <a:off x="7631316" y="4034829"/>
            <a:ext cx="180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Georgia" panose="02040502050405020303" pitchFamily="18" charset="0"/>
              </a:rPr>
              <a:t>Petavius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6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E800A-9A22-1888-BC08-CEC134A90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C106BF-5B62-0584-D5F2-0964462770F5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F0ur, 23 November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82AAA-A5B6-0DD6-9C67-AF251448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5C774-4A6D-5FDA-9117-773365E458CF}"/>
              </a:ext>
            </a:extLst>
          </p:cNvPr>
          <p:cNvSpPr txBox="1"/>
          <p:nvPr/>
        </p:nvSpPr>
        <p:spPr>
          <a:xfrm>
            <a:off x="7804843" y="2904654"/>
            <a:ext cx="202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Mare Crisium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91CA4-2B23-B11C-1256-346793681144}"/>
              </a:ext>
            </a:extLst>
          </p:cNvPr>
          <p:cNvSpPr txBox="1"/>
          <p:nvPr/>
        </p:nvSpPr>
        <p:spPr>
          <a:xfrm>
            <a:off x="7523512" y="2602408"/>
            <a:ext cx="202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Cleomedes</a:t>
            </a:r>
          </a:p>
        </p:txBody>
      </p:sp>
    </p:spTree>
    <p:extLst>
      <p:ext uri="{BB962C8B-B14F-4D97-AF65-F5344CB8AC3E}">
        <p14:creationId xmlns:p14="http://schemas.microsoft.com/office/powerpoint/2010/main" val="1836303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58925-F0E2-9165-DAFB-E9D32A44E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8F3C4-9BFA-6FCD-14C6-14D27BCF6456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Five, 24 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F4B47-8FF1-8964-D75C-9EF5F671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390650"/>
            <a:ext cx="4064000" cy="407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15C80-797B-24B3-1F0D-996B158A716A}"/>
              </a:ext>
            </a:extLst>
          </p:cNvPr>
          <p:cNvSpPr txBox="1"/>
          <p:nvPr/>
        </p:nvSpPr>
        <p:spPr>
          <a:xfrm>
            <a:off x="7786736" y="3728519"/>
            <a:ext cx="243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Mare Fecunditatis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AFF37-1998-E847-2C0A-813585135FB2}"/>
              </a:ext>
            </a:extLst>
          </p:cNvPr>
          <p:cNvSpPr txBox="1"/>
          <p:nvPr/>
        </p:nvSpPr>
        <p:spPr>
          <a:xfrm>
            <a:off x="7278233" y="2190253"/>
            <a:ext cx="243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Hercules and Atlas</a:t>
            </a:r>
          </a:p>
        </p:txBody>
      </p:sp>
    </p:spTree>
    <p:extLst>
      <p:ext uri="{BB962C8B-B14F-4D97-AF65-F5344CB8AC3E}">
        <p14:creationId xmlns:p14="http://schemas.microsoft.com/office/powerpoint/2010/main" val="248266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136A5C-B273-10F6-10E8-C83F737C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FAB86-4ECC-D4F2-8EA8-84E085723D6D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Six, 25 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8658D-38A7-1A7C-27D4-C8D5C2C22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384300"/>
            <a:ext cx="4064000" cy="408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CBB97A-4A3F-2148-B779-9ED3066F102A}"/>
              </a:ext>
            </a:extLst>
          </p:cNvPr>
          <p:cNvSpPr txBox="1"/>
          <p:nvPr/>
        </p:nvSpPr>
        <p:spPr>
          <a:xfrm>
            <a:off x="7070299" y="4199830"/>
            <a:ext cx="243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Nectaris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B02B3-92B6-0822-C903-C816D4E8F6BC}"/>
              </a:ext>
            </a:extLst>
          </p:cNvPr>
          <p:cNvSpPr txBox="1"/>
          <p:nvPr/>
        </p:nvSpPr>
        <p:spPr>
          <a:xfrm>
            <a:off x="7379319" y="3324737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Tranquilitatis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B493-3349-2148-3927-B783F6FBC020}"/>
              </a:ext>
            </a:extLst>
          </p:cNvPr>
          <p:cNvSpPr txBox="1"/>
          <p:nvPr/>
        </p:nvSpPr>
        <p:spPr>
          <a:xfrm>
            <a:off x="7173994" y="2607399"/>
            <a:ext cx="243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Posidonius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1DD9B-03C7-ECD5-2429-BF1FE03A2585}"/>
              </a:ext>
            </a:extLst>
          </p:cNvPr>
          <p:cNvSpPr txBox="1"/>
          <p:nvPr/>
        </p:nvSpPr>
        <p:spPr>
          <a:xfrm>
            <a:off x="6910687" y="3895635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Theophilus and Cyrillus</a:t>
            </a:r>
          </a:p>
        </p:txBody>
      </p:sp>
    </p:spTree>
    <p:extLst>
      <p:ext uri="{BB962C8B-B14F-4D97-AF65-F5344CB8AC3E}">
        <p14:creationId xmlns:p14="http://schemas.microsoft.com/office/powerpoint/2010/main" val="3091197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>
            <a:extLst>
              <a:ext uri="{FF2B5EF4-FFF2-40B4-BE49-F238E27FC236}">
                <a16:creationId xmlns:a16="http://schemas.microsoft.com/office/drawing/2014/main" id="{6B05D106-2CDB-4495-775D-5A900D52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2139"/>
            <a:ext cx="9144000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4DEC3-142F-F0B0-0496-C2A9CCD15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6C25DB-0AA9-A18E-91C7-821BB3D08E76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Seven, 26 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6C33D-8D43-5A81-0FCB-DCC1BE878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77950"/>
            <a:ext cx="4114800" cy="410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9ACBD-F647-C9D3-8301-A8389AB99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77950"/>
            <a:ext cx="4114800" cy="410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A0E4B-1986-77EA-44DC-067034B94343}"/>
              </a:ext>
            </a:extLst>
          </p:cNvPr>
          <p:cNvSpPr txBox="1"/>
          <p:nvPr/>
        </p:nvSpPr>
        <p:spPr>
          <a:xfrm>
            <a:off x="7030527" y="2708751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Serenitatis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0A881-4ADF-9CF9-875F-8EE61832B18B}"/>
              </a:ext>
            </a:extLst>
          </p:cNvPr>
          <p:cNvSpPr txBox="1"/>
          <p:nvPr/>
        </p:nvSpPr>
        <p:spPr>
          <a:xfrm>
            <a:off x="6947359" y="2160758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Aristoteles and Eudoxus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493EA-9A49-54AE-70CD-05371E4411A2}"/>
              </a:ext>
            </a:extLst>
          </p:cNvPr>
          <p:cNvSpPr txBox="1"/>
          <p:nvPr/>
        </p:nvSpPr>
        <p:spPr>
          <a:xfrm>
            <a:off x="6796211" y="3535447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Apollo 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DBE9B-7A9D-58A5-0846-395F814DD49B}"/>
              </a:ext>
            </a:extLst>
          </p:cNvPr>
          <p:cNvSpPr txBox="1"/>
          <p:nvPr/>
        </p:nvSpPr>
        <p:spPr>
          <a:xfrm>
            <a:off x="7181356" y="3006308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Apollo 17</a:t>
            </a:r>
          </a:p>
        </p:txBody>
      </p:sp>
    </p:spTree>
    <p:extLst>
      <p:ext uri="{BB962C8B-B14F-4D97-AF65-F5344CB8AC3E}">
        <p14:creationId xmlns:p14="http://schemas.microsoft.com/office/powerpoint/2010/main" val="230109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5A8B8-6D7B-926C-72C5-E7B548386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6BC69D-4467-4006-7E1F-504B0A55B6CF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Eight, 27 November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0CEAE-955B-A1BE-2E3F-A83936759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2DB1C-52B6-4AD8-95E1-4590DA992ADB}"/>
              </a:ext>
            </a:extLst>
          </p:cNvPr>
          <p:cNvSpPr txBox="1"/>
          <p:nvPr/>
        </p:nvSpPr>
        <p:spPr>
          <a:xfrm>
            <a:off x="6751852" y="3059668"/>
            <a:ext cx="37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Vaporum and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Manilius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43295-7991-28AF-1FE2-117C133BBB3A}"/>
              </a:ext>
            </a:extLst>
          </p:cNvPr>
          <p:cNvSpPr txBox="1"/>
          <p:nvPr/>
        </p:nvSpPr>
        <p:spPr>
          <a:xfrm>
            <a:off x="6329531" y="3745071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Albategnius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411C4-2006-B451-FB2A-A97534AEE06E}"/>
              </a:ext>
            </a:extLst>
          </p:cNvPr>
          <p:cNvSpPr txBox="1"/>
          <p:nvPr/>
        </p:nvSpPr>
        <p:spPr>
          <a:xfrm>
            <a:off x="6003237" y="4311856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Walter</a:t>
            </a:r>
          </a:p>
        </p:txBody>
      </p:sp>
    </p:spTree>
    <p:extLst>
      <p:ext uri="{BB962C8B-B14F-4D97-AF65-F5344CB8AC3E}">
        <p14:creationId xmlns:p14="http://schemas.microsoft.com/office/powerpoint/2010/main" val="2383403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3CB42-7BB9-AAED-EC37-5D5EFD3CD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2EBB1-CD77-5343-1260-74677531F368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Nine, 28 November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DF1F9-C345-C54F-FAF3-FAD486D04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84300"/>
            <a:ext cx="4076700" cy="408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D5572-B673-B4DE-B414-F9BE30A5B270}"/>
              </a:ext>
            </a:extLst>
          </p:cNvPr>
          <p:cNvSpPr txBox="1"/>
          <p:nvPr/>
        </p:nvSpPr>
        <p:spPr>
          <a:xfrm>
            <a:off x="6673476" y="2212363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Ibrium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FCAE8-2211-41F8-BB3B-B27F49B4317F}"/>
              </a:ext>
            </a:extLst>
          </p:cNvPr>
          <p:cNvSpPr txBox="1"/>
          <p:nvPr/>
        </p:nvSpPr>
        <p:spPr>
          <a:xfrm>
            <a:off x="6603804" y="1860449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Plato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11DCF-4677-8A2F-E527-96F16434A273}"/>
              </a:ext>
            </a:extLst>
          </p:cNvPr>
          <p:cNvSpPr txBox="1"/>
          <p:nvPr/>
        </p:nvSpPr>
        <p:spPr>
          <a:xfrm>
            <a:off x="6377383" y="2897033"/>
            <a:ext cx="278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Apennine Mountains</a:t>
            </a:r>
          </a:p>
        </p:txBody>
      </p:sp>
    </p:spTree>
    <p:extLst>
      <p:ext uri="{BB962C8B-B14F-4D97-AF65-F5344CB8AC3E}">
        <p14:creationId xmlns:p14="http://schemas.microsoft.com/office/powerpoint/2010/main" val="4019179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ABB66-6872-95F0-EE2A-42814E39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E8C85-5E31-F8DE-AA3D-C7EF569E5077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Ten, 29 November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86888-604E-28E1-0023-D534089D8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84300"/>
            <a:ext cx="4076700" cy="408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472FDC-F094-7480-32F0-1786267696BA}"/>
              </a:ext>
            </a:extLst>
          </p:cNvPr>
          <p:cNvSpPr txBox="1"/>
          <p:nvPr/>
        </p:nvSpPr>
        <p:spPr>
          <a:xfrm>
            <a:off x="5732950" y="3806032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Nubium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40612-B1AA-7383-9431-1CD48BDDF08C}"/>
              </a:ext>
            </a:extLst>
          </p:cNvPr>
          <p:cNvSpPr txBox="1"/>
          <p:nvPr/>
        </p:nvSpPr>
        <p:spPr>
          <a:xfrm>
            <a:off x="5856419" y="2726181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Copernicus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F5534-4E64-DFBB-527E-0E95D709A666}"/>
              </a:ext>
            </a:extLst>
          </p:cNvPr>
          <p:cNvSpPr txBox="1"/>
          <p:nvPr/>
        </p:nvSpPr>
        <p:spPr>
          <a:xfrm>
            <a:off x="5534582" y="4375176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Tycho</a:t>
            </a:r>
          </a:p>
        </p:txBody>
      </p:sp>
    </p:spTree>
    <p:extLst>
      <p:ext uri="{BB962C8B-B14F-4D97-AF65-F5344CB8AC3E}">
        <p14:creationId xmlns:p14="http://schemas.microsoft.com/office/powerpoint/2010/main" val="3266741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C3C49-6F39-742F-9CCA-23D1EB089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F62BBC-6BEC-221C-5238-B0C9B6D9F296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Eleven, 30 November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5C232-58E3-5671-3072-56645BAB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FC94B-54E0-339F-6EF4-4EECF533FA27}"/>
              </a:ext>
            </a:extLst>
          </p:cNvPr>
          <p:cNvSpPr txBox="1"/>
          <p:nvPr/>
        </p:nvSpPr>
        <p:spPr>
          <a:xfrm>
            <a:off x="6220630" y="1733392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Sinus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Iridum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A5289-0742-FC7E-1DC3-F00F06DB5C5D}"/>
              </a:ext>
            </a:extLst>
          </p:cNvPr>
          <p:cNvSpPr txBox="1"/>
          <p:nvPr/>
        </p:nvSpPr>
        <p:spPr>
          <a:xfrm>
            <a:off x="5499326" y="3261752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Cognitum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8D2D6-D873-6C95-6162-D2330A8CDD4A}"/>
              </a:ext>
            </a:extLst>
          </p:cNvPr>
          <p:cNvSpPr txBox="1"/>
          <p:nvPr/>
        </p:nvSpPr>
        <p:spPr>
          <a:xfrm>
            <a:off x="5410733" y="3617744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Bullialdus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05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285937-810B-F75D-F0C5-B11A51E6E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662B0-DE85-A396-7073-9D23818CF883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Twelve, 01 December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9EB89-672F-EEBD-6A81-986B01EC4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F8A6B-5AF2-B61B-F041-A79C3E030489}"/>
              </a:ext>
            </a:extLst>
          </p:cNvPr>
          <p:cNvSpPr txBox="1"/>
          <p:nvPr/>
        </p:nvSpPr>
        <p:spPr>
          <a:xfrm>
            <a:off x="5262685" y="2508454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Kepler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F4354-9578-1533-AE47-D1FB209D9A1E}"/>
              </a:ext>
            </a:extLst>
          </p:cNvPr>
          <p:cNvSpPr txBox="1"/>
          <p:nvPr/>
        </p:nvSpPr>
        <p:spPr>
          <a:xfrm>
            <a:off x="4936111" y="3313996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Gassendi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42FC2-BAC6-864A-36F5-D03C044A92BF}"/>
              </a:ext>
            </a:extLst>
          </p:cNvPr>
          <p:cNvSpPr txBox="1"/>
          <p:nvPr/>
        </p:nvSpPr>
        <p:spPr>
          <a:xfrm>
            <a:off x="2145102" y="3522604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Humorum</a:t>
            </a:r>
          </a:p>
        </p:txBody>
      </p:sp>
    </p:spTree>
    <p:extLst>
      <p:ext uri="{BB962C8B-B14F-4D97-AF65-F5344CB8AC3E}">
        <p14:creationId xmlns:p14="http://schemas.microsoft.com/office/powerpoint/2010/main" val="1977532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4EF8A-9315-37F1-0F48-0F7C0B758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D917F-91E2-2043-479B-7812CDAA0313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Thirteen, 02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24F32-A4E0-8C87-C763-B03CD280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0" y="1377950"/>
            <a:ext cx="4102100" cy="410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057FAE-17EE-5FC3-8A23-D6B9AE18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0" y="1377950"/>
            <a:ext cx="4102100" cy="4102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69309-933E-6291-F3FD-830D07E3EBE5}"/>
              </a:ext>
            </a:extLst>
          </p:cNvPr>
          <p:cNvSpPr txBox="1"/>
          <p:nvPr/>
        </p:nvSpPr>
        <p:spPr>
          <a:xfrm>
            <a:off x="5166892" y="1985939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Aristarchus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23C29-639E-5B58-A81E-7D043E74FC34}"/>
              </a:ext>
            </a:extLst>
          </p:cNvPr>
          <p:cNvSpPr txBox="1"/>
          <p:nvPr/>
        </p:nvSpPr>
        <p:spPr>
          <a:xfrm>
            <a:off x="2282527" y="2483021"/>
            <a:ext cx="288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Oceanus Procellarum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45AA6-1C7A-4E2E-C29C-E6B973BE404C}"/>
              </a:ext>
            </a:extLst>
          </p:cNvPr>
          <p:cNvSpPr txBox="1"/>
          <p:nvPr/>
        </p:nvSpPr>
        <p:spPr>
          <a:xfrm>
            <a:off x="1870706" y="4124759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Schickard</a:t>
            </a:r>
          </a:p>
        </p:txBody>
      </p:sp>
    </p:spTree>
    <p:extLst>
      <p:ext uri="{BB962C8B-B14F-4D97-AF65-F5344CB8AC3E}">
        <p14:creationId xmlns:p14="http://schemas.microsoft.com/office/powerpoint/2010/main" val="781595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755540-312F-C4EF-F066-29B452F36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5F9438-237B-B728-D714-98CCD7234330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Fourteen, 03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F5BF4-DEBA-FA74-B04F-BC81E115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0" y="1390650"/>
            <a:ext cx="41021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E554C-81F0-7646-4217-660A181CCD99}"/>
              </a:ext>
            </a:extLst>
          </p:cNvPr>
          <p:cNvSpPr txBox="1"/>
          <p:nvPr/>
        </p:nvSpPr>
        <p:spPr>
          <a:xfrm>
            <a:off x="6096000" y="1528341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Frigoris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3217D-3522-1367-15A4-45955BE7FC4A}"/>
              </a:ext>
            </a:extLst>
          </p:cNvPr>
          <p:cNvSpPr txBox="1"/>
          <p:nvPr/>
        </p:nvSpPr>
        <p:spPr>
          <a:xfrm>
            <a:off x="1635574" y="2922974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Grimaldi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B285F-3948-C67F-4891-BBEE4B6A1BDC}"/>
              </a:ext>
            </a:extLst>
          </p:cNvPr>
          <p:cNvSpPr txBox="1"/>
          <p:nvPr/>
        </p:nvSpPr>
        <p:spPr>
          <a:xfrm>
            <a:off x="3463335" y="1780094"/>
            <a:ext cx="286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Mt. Pico and Mt. Piton</a:t>
            </a:r>
          </a:p>
        </p:txBody>
      </p:sp>
    </p:spTree>
    <p:extLst>
      <p:ext uri="{BB962C8B-B14F-4D97-AF65-F5344CB8AC3E}">
        <p14:creationId xmlns:p14="http://schemas.microsoft.com/office/powerpoint/2010/main" val="3353476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08894-45D0-0010-3E1E-17D0659A4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86F1C9-2DB9-DF3D-A8B7-3A4F66F63717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Fifteen, 04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189DC-48C3-5FD1-2C83-16199A1AA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84300"/>
            <a:ext cx="4089400" cy="408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583EC-07A9-221B-074B-3A2F96A22283}"/>
              </a:ext>
            </a:extLst>
          </p:cNvPr>
          <p:cNvSpPr txBox="1"/>
          <p:nvPr/>
        </p:nvSpPr>
        <p:spPr>
          <a:xfrm>
            <a:off x="2348638" y="2668369"/>
            <a:ext cx="286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Rays from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Tycho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Copernicus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Kepler</a:t>
            </a:r>
          </a:p>
        </p:txBody>
      </p:sp>
    </p:spTree>
    <p:extLst>
      <p:ext uri="{BB962C8B-B14F-4D97-AF65-F5344CB8AC3E}">
        <p14:creationId xmlns:p14="http://schemas.microsoft.com/office/powerpoint/2010/main" val="321462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0318E-1D0A-4FF4-1DB7-6A3625FB6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492224-DF1A-A329-3E96-EEFCEBE28319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Sixteen, 05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2CBFF-2120-F37B-631D-126BA3781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2E555-F9AA-7C55-EF27-A4DE54A4D991}"/>
              </a:ext>
            </a:extLst>
          </p:cNvPr>
          <p:cNvSpPr txBox="1"/>
          <p:nvPr/>
        </p:nvSpPr>
        <p:spPr>
          <a:xfrm>
            <a:off x="5359296" y="3137887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Apollo 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98009-DA67-352B-9846-671D030DE8E0}"/>
              </a:ext>
            </a:extLst>
          </p:cNvPr>
          <p:cNvSpPr txBox="1"/>
          <p:nvPr/>
        </p:nvSpPr>
        <p:spPr>
          <a:xfrm>
            <a:off x="3852136" y="3137887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Apollo 12   •</a:t>
            </a:r>
          </a:p>
        </p:txBody>
      </p:sp>
    </p:spTree>
    <p:extLst>
      <p:ext uri="{BB962C8B-B14F-4D97-AF65-F5344CB8AC3E}">
        <p14:creationId xmlns:p14="http://schemas.microsoft.com/office/powerpoint/2010/main" val="163000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>
            <a:hlinkClick r:id="rId2"/>
            <a:extLst>
              <a:ext uri="{FF2B5EF4-FFF2-40B4-BE49-F238E27FC236}">
                <a16:creationId xmlns:a16="http://schemas.microsoft.com/office/drawing/2014/main" id="{C10E0110-A614-EEDC-1A07-8A25A302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38500"/>
            <a:ext cx="7620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2" name="Text Box 4">
            <a:extLst>
              <a:ext uri="{FF2B5EF4-FFF2-40B4-BE49-F238E27FC236}">
                <a16:creationId xmlns:a16="http://schemas.microsoft.com/office/drawing/2014/main" id="{5FB2D6D8-4290-518F-B376-0B0C6CE65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791200"/>
            <a:ext cx="76200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Earth and Moon to scale: </a:t>
            </a:r>
          </a:p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http://en.wikipedia.org/wiki/Image:Earth-Moon2.jpg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8BA2E-7E09-3F4F-BF22-B951C5E87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13C640-BFCA-7BDD-0911-DD8E55BFF101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Seventeen, 06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6A966-0BC2-0B36-C575-587A8FDE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84300"/>
            <a:ext cx="4114800" cy="408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A294D-5170-3A2B-4E70-094B238B7D89}"/>
              </a:ext>
            </a:extLst>
          </p:cNvPr>
          <p:cNvSpPr txBox="1"/>
          <p:nvPr/>
        </p:nvSpPr>
        <p:spPr>
          <a:xfrm>
            <a:off x="7496443" y="4211842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Furnerius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F78E0-3972-9EAB-1C80-D878F35A9B59}"/>
              </a:ext>
            </a:extLst>
          </p:cNvPr>
          <p:cNvSpPr txBox="1"/>
          <p:nvPr/>
        </p:nvSpPr>
        <p:spPr>
          <a:xfrm>
            <a:off x="7361459" y="2039054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Cleomedes, Burckhardt, and Geminus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3DC9D-9B83-B1CF-3B75-92DEBE8AB7AE}"/>
              </a:ext>
            </a:extLst>
          </p:cNvPr>
          <p:cNvSpPr txBox="1"/>
          <p:nvPr/>
        </p:nvSpPr>
        <p:spPr>
          <a:xfrm>
            <a:off x="4601073" y="2206692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Apollo 15   •</a:t>
            </a:r>
          </a:p>
        </p:txBody>
      </p:sp>
    </p:spTree>
    <p:extLst>
      <p:ext uri="{BB962C8B-B14F-4D97-AF65-F5344CB8AC3E}">
        <p14:creationId xmlns:p14="http://schemas.microsoft.com/office/powerpoint/2010/main" val="1708973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80EDA-B1B9-D3E7-98F5-D14332DEF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565A0-F82F-B262-E9EC-9BDA8F062D0C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Eighteen, 07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72AFB-3AFB-9BDE-41A9-4F37BA81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0" y="1377950"/>
            <a:ext cx="4127500" cy="4102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C2B90-090B-4B48-D984-CE6DFA945440}"/>
              </a:ext>
            </a:extLst>
          </p:cNvPr>
          <p:cNvSpPr txBox="1"/>
          <p:nvPr/>
        </p:nvSpPr>
        <p:spPr>
          <a:xfrm>
            <a:off x="2519493" y="2387397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Boundary of Mare Crisium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748B4-BFCC-15FF-E7F1-0897958E8AB3}"/>
              </a:ext>
            </a:extLst>
          </p:cNvPr>
          <p:cNvSpPr txBox="1"/>
          <p:nvPr/>
        </p:nvSpPr>
        <p:spPr>
          <a:xfrm>
            <a:off x="7090300" y="4354844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Jansen and Fabricius</a:t>
            </a:r>
          </a:p>
        </p:txBody>
      </p:sp>
    </p:spTree>
    <p:extLst>
      <p:ext uri="{BB962C8B-B14F-4D97-AF65-F5344CB8AC3E}">
        <p14:creationId xmlns:p14="http://schemas.microsoft.com/office/powerpoint/2010/main" val="2136624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F7B50-9973-1B20-2EC8-4CBD4F2A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A7599-1DFF-56CC-AF77-4CA5D9235463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Nineteen, 08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05920-8610-4E79-9467-D23DFD72B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84300"/>
            <a:ext cx="4089400" cy="408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3C0F5-A753-024B-5814-3A9995A86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84300"/>
            <a:ext cx="4089400" cy="408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036ADF-F249-2BC5-6F0E-51F2D6AE6EB0}"/>
              </a:ext>
            </a:extLst>
          </p:cNvPr>
          <p:cNvSpPr txBox="1"/>
          <p:nvPr/>
        </p:nvSpPr>
        <p:spPr>
          <a:xfrm>
            <a:off x="4905872" y="3314003"/>
            <a:ext cx="311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Apollo 16   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5BF73-490A-3023-8594-12CA06FB15EF}"/>
              </a:ext>
            </a:extLst>
          </p:cNvPr>
          <p:cNvSpPr txBox="1"/>
          <p:nvPr/>
        </p:nvSpPr>
        <p:spPr>
          <a:xfrm>
            <a:off x="7191636" y="3218207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Gutenberg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977EB-B499-B4C6-4BB2-30F3D73EFDB2}"/>
              </a:ext>
            </a:extLst>
          </p:cNvPr>
          <p:cNvSpPr txBox="1"/>
          <p:nvPr/>
        </p:nvSpPr>
        <p:spPr>
          <a:xfrm>
            <a:off x="6568971" y="4355054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Maurolycus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67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9A69A-F2DB-179E-34DC-FF240BF45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A24C2-CAB5-41F7-954F-4C29919C2084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Twenty, 09 December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46DE9-EDBD-BF1A-B809-46DD2955E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1469F-8ACD-604A-7F89-255510324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C79EB-2EAF-53AC-C12A-4F55D4E36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429EE-E899-9411-ACAA-C5733DD2B325}"/>
              </a:ext>
            </a:extLst>
          </p:cNvPr>
          <p:cNvSpPr txBox="1"/>
          <p:nvPr/>
        </p:nvSpPr>
        <p:spPr>
          <a:xfrm>
            <a:off x="6712663" y="3592677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Catherina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FDCBB-E60B-A13B-83FF-BDBB8ED64D1A}"/>
              </a:ext>
            </a:extLst>
          </p:cNvPr>
          <p:cNvSpPr txBox="1"/>
          <p:nvPr/>
        </p:nvSpPr>
        <p:spPr>
          <a:xfrm>
            <a:off x="2145017" y="3864038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Altai Scarp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5EADD-6F92-0CE3-0E5B-513E4D97C97D}"/>
              </a:ext>
            </a:extLst>
          </p:cNvPr>
          <p:cNvSpPr txBox="1"/>
          <p:nvPr/>
        </p:nvSpPr>
        <p:spPr>
          <a:xfrm>
            <a:off x="1496226" y="2303487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Bessel Ray</a:t>
            </a:r>
          </a:p>
        </p:txBody>
      </p:sp>
    </p:spTree>
    <p:extLst>
      <p:ext uri="{BB962C8B-B14F-4D97-AF65-F5344CB8AC3E}">
        <p14:creationId xmlns:p14="http://schemas.microsoft.com/office/powerpoint/2010/main" val="3960526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2513C-36C3-000C-5A9C-AD9E5E6FF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24419A-37AD-B748-B657-0AE075FAA29F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Twenty-one, 10 December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6BFD9-13C4-4481-CBB5-020AD1D87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4E4E86-BCA6-3C06-BBBF-94C76587174C}"/>
              </a:ext>
            </a:extLst>
          </p:cNvPr>
          <p:cNvSpPr txBox="1"/>
          <p:nvPr/>
        </p:nvSpPr>
        <p:spPr>
          <a:xfrm>
            <a:off x="760355" y="2488084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Archimedes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9B2AF-BE45-EB72-55C9-4FD0EE51210F}"/>
              </a:ext>
            </a:extLst>
          </p:cNvPr>
          <p:cNvSpPr txBox="1"/>
          <p:nvPr/>
        </p:nvSpPr>
        <p:spPr>
          <a:xfrm>
            <a:off x="777773" y="1760482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W. Bond and Archytas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F9758-3988-F594-A48D-E51D11792C4C}"/>
              </a:ext>
            </a:extLst>
          </p:cNvPr>
          <p:cNvSpPr txBox="1"/>
          <p:nvPr/>
        </p:nvSpPr>
        <p:spPr>
          <a:xfrm>
            <a:off x="1430923" y="3101548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Agrippa and Godin</a:t>
            </a:r>
          </a:p>
        </p:txBody>
      </p:sp>
    </p:spTree>
    <p:extLst>
      <p:ext uri="{BB962C8B-B14F-4D97-AF65-F5344CB8AC3E}">
        <p14:creationId xmlns:p14="http://schemas.microsoft.com/office/powerpoint/2010/main" val="3590695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6B1A71-6186-3F6E-AAB6-7489D12C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7DBC56-AB50-7686-E300-34AB64943ADD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Twenty-two, 11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9BA0-FB76-08DD-BD89-C1472996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0650"/>
            <a:ext cx="41148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A36C0-0C3D-FC50-8249-00E0182184AD}"/>
              </a:ext>
            </a:extLst>
          </p:cNvPr>
          <p:cNvSpPr txBox="1"/>
          <p:nvPr/>
        </p:nvSpPr>
        <p:spPr>
          <a:xfrm>
            <a:off x="6114854" y="3638154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Albategnius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8A622-EAFA-F4C3-5674-804E99D0605E}"/>
              </a:ext>
            </a:extLst>
          </p:cNvPr>
          <p:cNvSpPr txBox="1"/>
          <p:nvPr/>
        </p:nvSpPr>
        <p:spPr>
          <a:xfrm>
            <a:off x="2516254" y="2561155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Mare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Ibrium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90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5BC52-55E0-2E2B-2582-57D445161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FC68C-51C9-BB1B-BF11-75B5CC20E56E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Twenty-three, 12 December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B1511-36F9-945A-CCB3-96F9DA35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86FB2-11FF-882E-3AAB-2742BE6E6C46}"/>
              </a:ext>
            </a:extLst>
          </p:cNvPr>
          <p:cNvSpPr txBox="1"/>
          <p:nvPr/>
        </p:nvSpPr>
        <p:spPr>
          <a:xfrm>
            <a:off x="1631221" y="4843262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Clavius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DC094-A924-1A6F-80F1-086680D04B83}"/>
              </a:ext>
            </a:extLst>
          </p:cNvPr>
          <p:cNvSpPr txBox="1"/>
          <p:nvPr/>
        </p:nvSpPr>
        <p:spPr>
          <a:xfrm>
            <a:off x="790844" y="3097584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Eratosthenes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9B1E1-97AF-FCC6-B8A4-242D30D9BCC9}"/>
              </a:ext>
            </a:extLst>
          </p:cNvPr>
          <p:cNvSpPr txBox="1"/>
          <p:nvPr/>
        </p:nvSpPr>
        <p:spPr>
          <a:xfrm>
            <a:off x="5645873" y="2912918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Apennines across Terminator</a:t>
            </a:r>
          </a:p>
        </p:txBody>
      </p:sp>
    </p:spTree>
    <p:extLst>
      <p:ext uri="{BB962C8B-B14F-4D97-AF65-F5344CB8AC3E}">
        <p14:creationId xmlns:p14="http://schemas.microsoft.com/office/powerpoint/2010/main" val="1659670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9CC26-EE31-CEE5-DF7D-AFDF4F59D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160E2-7C80-4BF7-4464-DFCCB2AE3513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Twenty-four, 13 December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7FA77-A649-3D94-F7F9-F3CBA7B46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84300"/>
            <a:ext cx="4089400" cy="408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186785-7520-895E-87F6-004FAB73DEE5}"/>
              </a:ext>
            </a:extLst>
          </p:cNvPr>
          <p:cNvSpPr txBox="1"/>
          <p:nvPr/>
        </p:nvSpPr>
        <p:spPr>
          <a:xfrm>
            <a:off x="5423801" y="3200789"/>
            <a:ext cx="46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Mountains above Copernicus</a:t>
            </a:r>
          </a:p>
        </p:txBody>
      </p:sp>
    </p:spTree>
    <p:extLst>
      <p:ext uri="{BB962C8B-B14F-4D97-AF65-F5344CB8AC3E}">
        <p14:creationId xmlns:p14="http://schemas.microsoft.com/office/powerpoint/2010/main" val="46669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479C39-F76A-E179-7814-B622F609C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D2E7F-EFC6-EE9D-755C-40A7B8F9E89C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Twenty-five, 14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4AADD-74B8-605A-31D2-D95BACA4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84300"/>
            <a:ext cx="4076700" cy="408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7A8E62-C6D1-42B7-687D-D62BA51F808F}"/>
              </a:ext>
            </a:extLst>
          </p:cNvPr>
          <p:cNvSpPr txBox="1"/>
          <p:nvPr/>
        </p:nvSpPr>
        <p:spPr>
          <a:xfrm>
            <a:off x="5051706" y="2440403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Sinus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Iridum</a:t>
            </a:r>
            <a:endParaRPr lang="en-US" b="1" dirty="0">
              <a:solidFill>
                <a:schemeClr val="bg1"/>
              </a:solidFill>
              <a:effectLst>
                <a:outerShdw blurRad="50800" dist="38100" sx="99912" sy="99912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C4ABB-F9A7-59AA-7469-FE3CF903CB40}"/>
              </a:ext>
            </a:extLst>
          </p:cNvPr>
          <p:cNvSpPr txBox="1"/>
          <p:nvPr/>
        </p:nvSpPr>
        <p:spPr>
          <a:xfrm>
            <a:off x="2025698" y="3087949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Aristarchus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1B436-3C82-E6BA-7CC9-82D769553C6B}"/>
              </a:ext>
            </a:extLst>
          </p:cNvPr>
          <p:cNvSpPr txBox="1"/>
          <p:nvPr/>
        </p:nvSpPr>
        <p:spPr>
          <a:xfrm>
            <a:off x="4977863" y="3515360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Kepler</a:t>
            </a:r>
          </a:p>
        </p:txBody>
      </p:sp>
    </p:spTree>
    <p:extLst>
      <p:ext uri="{BB962C8B-B14F-4D97-AF65-F5344CB8AC3E}">
        <p14:creationId xmlns:p14="http://schemas.microsoft.com/office/powerpoint/2010/main" val="1160949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A922B-03BF-C917-10A4-AE21100B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D471A-5382-2D60-C27C-8DEDDCD17DC3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Twenty-six, 15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9665E-28C6-9E44-0931-2B9BC524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0" y="1390650"/>
            <a:ext cx="41021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F68CA-3AF9-A125-5FA1-0E73D927AD43}"/>
              </a:ext>
            </a:extLst>
          </p:cNvPr>
          <p:cNvSpPr txBox="1"/>
          <p:nvPr/>
        </p:nvSpPr>
        <p:spPr>
          <a:xfrm>
            <a:off x="2581879" y="1749343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Northern Highlands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B97B2-A199-11A5-D868-6E472440DA05}"/>
              </a:ext>
            </a:extLst>
          </p:cNvPr>
          <p:cNvSpPr txBox="1"/>
          <p:nvPr/>
        </p:nvSpPr>
        <p:spPr>
          <a:xfrm>
            <a:off x="3149058" y="4918320"/>
            <a:ext cx="264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sx="99912" sy="99912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Southern Highlands</a:t>
            </a:r>
          </a:p>
        </p:txBody>
      </p:sp>
    </p:spTree>
    <p:extLst>
      <p:ext uri="{BB962C8B-B14F-4D97-AF65-F5344CB8AC3E}">
        <p14:creationId xmlns:p14="http://schemas.microsoft.com/office/powerpoint/2010/main" val="79518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82666FF-32F0-574A-8452-036711D5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92114"/>
            <a:ext cx="751205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2E198-0C10-7821-A62C-B73E802BD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80132-3006-5FA2-F7A6-BB407F5520CB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Twenty-seven, 16 December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A0C1C-E7EC-8872-5740-ED64A3A65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84300"/>
            <a:ext cx="40894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43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82456-2323-8FFC-928A-2E188AF7C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6E30C-F47E-3DE5-6851-E9870D66578A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Twenty-eight, 17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4AD164-BE88-B761-F588-73EBA2F87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FA5859-9826-8C02-86F2-0F2A49B62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9AE6E-ADD1-06EF-1EC4-910BD8137DE8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Twenty-nine, 18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01E75-2E53-4FF6-9B93-38C74E65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604CA-76EA-C79F-CB52-2A8F38AD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D76586-C213-5B64-C671-98ABB372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390650"/>
            <a:ext cx="40767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75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DC6F99-D085-0A93-81E1-412ABA82D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73D5F6-2EDD-E735-1E0C-87000AC7B75B}"/>
              </a:ext>
            </a:extLst>
          </p:cNvPr>
          <p:cNvSpPr txBox="1"/>
          <p:nvPr/>
        </p:nvSpPr>
        <p:spPr>
          <a:xfrm>
            <a:off x="3623650" y="823865"/>
            <a:ext cx="49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Day Zero, 19 December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6B125-A23C-FD46-DE59-2C132314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390650"/>
            <a:ext cx="40894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0CA1B-C094-A9F6-20AB-757D18A0AC43}"/>
              </a:ext>
            </a:extLst>
          </p:cNvPr>
          <p:cNvSpPr txBox="1"/>
          <p:nvPr/>
        </p:nvSpPr>
        <p:spPr>
          <a:xfrm>
            <a:off x="4044036" y="5583097"/>
            <a:ext cx="409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Nothing to see here!</a:t>
            </a:r>
          </a:p>
        </p:txBody>
      </p:sp>
    </p:spTree>
    <p:extLst>
      <p:ext uri="{BB962C8B-B14F-4D97-AF65-F5344CB8AC3E}">
        <p14:creationId xmlns:p14="http://schemas.microsoft.com/office/powerpoint/2010/main" val="2987703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1C36E-ECF0-9741-4200-503A6FD0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unar Far Side - NASA Science">
            <a:extLst>
              <a:ext uri="{FF2B5EF4-FFF2-40B4-BE49-F238E27FC236}">
                <a16:creationId xmlns:a16="http://schemas.microsoft.com/office/drawing/2014/main" id="{73FC3C98-58C2-1C38-E981-E3E5E07A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0"/>
            <a:ext cx="6897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74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ianne J. Dyson | Moon Maps">
            <a:extLst>
              <a:ext uri="{FF2B5EF4-FFF2-40B4-BE49-F238E27FC236}">
                <a16:creationId xmlns:a16="http://schemas.microsoft.com/office/drawing/2014/main" id="{9ACF14C0-5ECF-B906-21DA-8136E3DF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0"/>
            <a:ext cx="7794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553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A18C4E-7384-82CF-2C2C-DAD4C7138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on's Far Side is Colder than Near Side, New Research Suggests | Sci.News">
            <a:extLst>
              <a:ext uri="{FF2B5EF4-FFF2-40B4-BE49-F238E27FC236}">
                <a16:creationId xmlns:a16="http://schemas.microsoft.com/office/drawing/2014/main" id="{FC2E8204-BDB2-03E9-D79C-5AAA5CAE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0"/>
            <a:ext cx="1147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581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D8E1C-C714-56C6-53B2-C20522C43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our full-disc views of the Moon, labeled Nearside, East, Farside, and West">
            <a:extLst>
              <a:ext uri="{FF2B5EF4-FFF2-40B4-BE49-F238E27FC236}">
                <a16:creationId xmlns:a16="http://schemas.microsoft.com/office/drawing/2014/main" id="{48EBF121-16D5-1CCB-B6E7-2E829779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71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0E3BA94B-0ECB-D313-90A7-EB0835AC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6" y="379414"/>
            <a:ext cx="4792663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946EB185-D1EB-B629-C40E-96528790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79414"/>
            <a:ext cx="81026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ull pink minimoon rises tonight">
            <a:extLst>
              <a:ext uri="{FF2B5EF4-FFF2-40B4-BE49-F238E27FC236}">
                <a16:creationId xmlns:a16="http://schemas.microsoft.com/office/drawing/2014/main" id="{9E8D1153-B6B2-E05D-DC45-7A4D23BB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is simulation of a giant impact with the Earth shows an off-centre, low-velocity collision of two protoplanets. Colour scales indicate particle temperature in Kelvin, with blue-to-red indicating temperatures from 2,000 K to in excess of 6,440 K. After the initial impact, part of the impactor re-collides with the Earth, while other material is placed into a vapour-melt disk orbiting the Earth. Click the graphic to see a full-size version. Image credit: R. Canup, SwRI.">
            <a:extLst>
              <a:ext uri="{FF2B5EF4-FFF2-40B4-BE49-F238E27FC236}">
                <a16:creationId xmlns:a16="http://schemas.microsoft.com/office/drawing/2014/main" id="{77E74E82-FFAD-C19D-7E53-54429187E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01" y="409303"/>
            <a:ext cx="5791153" cy="604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on-creation_hd">
            <a:hlinkClick r:id="" action="ppaction://media"/>
            <a:extLst>
              <a:ext uri="{FF2B5EF4-FFF2-40B4-BE49-F238E27FC236}">
                <a16:creationId xmlns:a16="http://schemas.microsoft.com/office/drawing/2014/main" id="{C500D0DB-D018-B8C6-5998-6DEDEA5BB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777" y="877389"/>
            <a:ext cx="10206446" cy="51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Text Box 4">
            <a:extLst>
              <a:ext uri="{FF2B5EF4-FFF2-40B4-BE49-F238E27FC236}">
                <a16:creationId xmlns:a16="http://schemas.microsoft.com/office/drawing/2014/main" id="{2E07DCD2-D96B-B461-4C7C-8859B9639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575" y="6138863"/>
            <a:ext cx="55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Apollo 11 Launch – 16 July 1969</a:t>
            </a:r>
          </a:p>
        </p:txBody>
      </p:sp>
      <p:pic>
        <p:nvPicPr>
          <p:cNvPr id="10242" name="Picture 2" descr="Apollo 11, propelled by a Boeing-built rocket, lands on the moon on July  20, 1969, the first human visit to another world. - HistoryLink.org">
            <a:extLst>
              <a:ext uri="{FF2B5EF4-FFF2-40B4-BE49-F238E27FC236}">
                <a16:creationId xmlns:a16="http://schemas.microsoft.com/office/drawing/2014/main" id="{F106BAAF-1B51-6252-816D-3E305EA0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261937"/>
            <a:ext cx="4045722" cy="55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>
            <a:extLst>
              <a:ext uri="{FF2B5EF4-FFF2-40B4-BE49-F238E27FC236}">
                <a16:creationId xmlns:a16="http://schemas.microsoft.com/office/drawing/2014/main" id="{0228BDC8-263D-6D07-C31A-211B4522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4" y="719139"/>
            <a:ext cx="43719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5464819B-7490-07F2-5CFF-6475C35F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575" y="6367463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Apollo 11 Lunar Lander – The Eagle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3">
            <a:extLst>
              <a:ext uri="{FF2B5EF4-FFF2-40B4-BE49-F238E27FC236}">
                <a16:creationId xmlns:a16="http://schemas.microsoft.com/office/drawing/2014/main" id="{8F0D4FAD-6115-E581-6987-CC570E5F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719139"/>
            <a:ext cx="679132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2" name="Text Box 4">
            <a:extLst>
              <a:ext uri="{FF2B5EF4-FFF2-40B4-BE49-F238E27FC236}">
                <a16:creationId xmlns:a16="http://schemas.microsoft.com/office/drawing/2014/main" id="{4D0F5A8A-77A8-17D0-1080-1A920DCC7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756" y="488303"/>
            <a:ext cx="8112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Apollo 11 Lunar Lander – The Eagle – 20 July 1969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pollo 11 Was a Voyage of Discovery About Our Solar System — Here's What We  Learned | Space">
            <a:extLst>
              <a:ext uri="{FF2B5EF4-FFF2-40B4-BE49-F238E27FC236}">
                <a16:creationId xmlns:a16="http://schemas.microsoft.com/office/drawing/2014/main" id="{66DF91D3-A0AD-3BDD-2A95-085D3C82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26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o the far right of this image, an astronaut in a white spacesuit has his back to the camera while he works near the lunar lander. To the far left is an American flag on a pole in the lunar soil.">
            <a:extLst>
              <a:ext uri="{FF2B5EF4-FFF2-40B4-BE49-F238E27FC236}">
                <a16:creationId xmlns:a16="http://schemas.microsoft.com/office/drawing/2014/main" id="{44F8CE32-FDB8-139D-4475-916C192D6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11110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604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20" name="Rectangle 120">
            <a:extLst>
              <a:ext uri="{FF2B5EF4-FFF2-40B4-BE49-F238E27FC236}">
                <a16:creationId xmlns:a16="http://schemas.microsoft.com/office/drawing/2014/main" id="{18A475CD-D1AF-D3E9-BA84-FE76A8D3E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62" y="1720841"/>
            <a:ext cx="1126889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Twelve astronauts have walked on the moon, the last in 1972. Here are the names of those astronauts listed chronologically by the date of their walk. </a:t>
            </a:r>
          </a:p>
          <a:p>
            <a:endParaRPr lang="en-US" altLang="en-US" sz="2400" b="1" dirty="0">
              <a:latin typeface="Times New Roman" panose="02020603050405020304" pitchFamily="18" charset="0"/>
            </a:endParaRPr>
          </a:p>
          <a:p>
            <a:pPr>
              <a:tabLst>
                <a:tab pos="1990725" algn="l"/>
                <a:tab pos="7993063" algn="l"/>
              </a:tabLst>
            </a:pPr>
            <a:r>
              <a:rPr lang="en-US" altLang="en-US" sz="2400" b="1" dirty="0">
                <a:latin typeface="Times New Roman" panose="02020603050405020304" pitchFamily="18" charset="0"/>
              </a:rPr>
              <a:t>20 July 1969	Neil Armstrong &amp; Edwin (Buzz) Aldrin  	(Michael Collins)</a:t>
            </a:r>
          </a:p>
          <a:p>
            <a:pPr>
              <a:tabLst>
                <a:tab pos="1990725" algn="l"/>
                <a:tab pos="7993063" algn="l"/>
              </a:tabLst>
            </a:pPr>
            <a:r>
              <a:rPr lang="en-US" altLang="en-US" sz="2400" b="1" dirty="0">
                <a:latin typeface="Times New Roman" panose="02020603050405020304" pitchFamily="18" charset="0"/>
              </a:rPr>
              <a:t>19 Nov 1969	Charles (Pete) Conrad &amp; Alan Bean  	(Dick Gordon)</a:t>
            </a:r>
          </a:p>
          <a:p>
            <a:pPr>
              <a:tabLst>
                <a:tab pos="1990725" algn="l"/>
                <a:tab pos="7993063" algn="l"/>
              </a:tabLst>
            </a:pPr>
            <a:r>
              <a:rPr lang="en-US" altLang="en-US" sz="2400" b="1" dirty="0">
                <a:latin typeface="Times New Roman" panose="02020603050405020304" pitchFamily="18" charset="0"/>
              </a:rPr>
              <a:t>05 Feb 1971	Alan Shepard &amp; Edgar Mitchell  	(Stu Roosa)</a:t>
            </a:r>
          </a:p>
          <a:p>
            <a:pPr>
              <a:tabLst>
                <a:tab pos="1990725" algn="l"/>
                <a:tab pos="7993063" algn="l"/>
              </a:tabLst>
            </a:pPr>
            <a:r>
              <a:rPr lang="en-US" altLang="en-US" sz="2400" b="1" dirty="0">
                <a:latin typeface="Times New Roman" panose="02020603050405020304" pitchFamily="18" charset="0"/>
              </a:rPr>
              <a:t>30 July 1971	James Irwin  &amp; David Scott  	(Al Worden)</a:t>
            </a:r>
          </a:p>
          <a:p>
            <a:pPr>
              <a:tabLst>
                <a:tab pos="1990725" algn="l"/>
                <a:tab pos="7993063" algn="l"/>
              </a:tabLst>
            </a:pPr>
            <a:r>
              <a:rPr lang="en-US" altLang="en-US" sz="2400" b="1" dirty="0">
                <a:latin typeface="Times New Roman" panose="02020603050405020304" pitchFamily="18" charset="0"/>
              </a:rPr>
              <a:t>21 Apr 1972	Charles Duke &amp; John Young  	(Ken Mattingly)</a:t>
            </a:r>
          </a:p>
          <a:p>
            <a:pPr>
              <a:tabLst>
                <a:tab pos="1990725" algn="l"/>
                <a:tab pos="7993063" algn="l"/>
              </a:tabLst>
            </a:pPr>
            <a:r>
              <a:rPr lang="en-US" altLang="en-US" sz="2400" b="1" dirty="0">
                <a:latin typeface="Times New Roman" panose="02020603050405020304" pitchFamily="18" charset="0"/>
              </a:rPr>
              <a:t>11 Dec 1972	Eugene Cernan and Harrison Schmitt  	(Ron Evans)</a:t>
            </a:r>
          </a:p>
        </p:txBody>
      </p:sp>
      <p:graphicFrame>
        <p:nvGraphicFramePr>
          <p:cNvPr id="128176" name="Group 176">
            <a:extLst>
              <a:ext uri="{FF2B5EF4-FFF2-40B4-BE49-F238E27FC236}">
                <a16:creationId xmlns:a16="http://schemas.microsoft.com/office/drawing/2014/main" id="{E5EC4FF1-7057-5CFA-16BE-02F7591BD05F}"/>
              </a:ext>
            </a:extLst>
          </p:cNvPr>
          <p:cNvGraphicFramePr>
            <a:graphicFrameLocks noGrp="1"/>
          </p:cNvGraphicFramePr>
          <p:nvPr/>
        </p:nvGraphicFramePr>
        <p:xfrm>
          <a:off x="-4587875" y="725488"/>
          <a:ext cx="2686050" cy="530352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1128292709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4020252401"/>
                    </a:ext>
                  </a:extLst>
                </a:gridCol>
              </a:tblGrid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July 20, 1969—Apollo 11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Neil Armstrong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107244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Edwin “Buzz” Aldrin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588911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Nov. 19, 1969—Apollo 12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Charles (Pete) Conrad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087103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Alan Bean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765487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Feb. 5, 1971—Apollo 14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Alan Shepard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954485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Edgar Mitchell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714882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July 30, 1971—Apollo 15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James Irwin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546578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David Scott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005046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Apr. 21-23, 1972—Apollo 16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Charles Duke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997100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John Young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313749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Dec. 11-13, 1972—Apollo 17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Eugene Cernan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137388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Harrison Schmitt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5824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5" name="Text Box 9">
            <a:extLst>
              <a:ext uri="{FF2B5EF4-FFF2-40B4-BE49-F238E27FC236}">
                <a16:creationId xmlns:a16="http://schemas.microsoft.com/office/drawing/2014/main" id="{07A16961-CF99-8931-D598-C0257769B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575" y="522289"/>
            <a:ext cx="5530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Apollo Landing Sites</a:t>
            </a:r>
          </a:p>
        </p:txBody>
      </p:sp>
      <p:pic>
        <p:nvPicPr>
          <p:cNvPr id="14338" name="Picture 2" descr="See all 6 Apollo landing sites on the Moon | BBC Sky at Night Magazine">
            <a:extLst>
              <a:ext uri="{FF2B5EF4-FFF2-40B4-BE49-F238E27FC236}">
                <a16:creationId xmlns:a16="http://schemas.microsoft.com/office/drawing/2014/main" id="{3F9C3C1A-75E4-0C59-F16D-FDF6EC5D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46" y="1123328"/>
            <a:ext cx="5085307" cy="551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EA99B8DA-909A-8F67-7F0A-872012C1A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7544" y="797510"/>
            <a:ext cx="83169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This was a companion to the plaque left by Armstrong and Aldrin on the first visit to the lunar surface left a plaque: </a:t>
            </a:r>
          </a:p>
          <a:p>
            <a:endParaRPr lang="en-US" altLang="en-US" sz="2400" b="1" dirty="0">
              <a:latin typeface="Times New Roman" panose="02020603050405020304" pitchFamily="18" charset="0"/>
            </a:endParaRPr>
          </a:p>
          <a:p>
            <a:r>
              <a:rPr lang="en-US" altLang="en-US" sz="2400" b="1" i="1" dirty="0">
                <a:latin typeface="Times New Roman" panose="02020603050405020304" pitchFamily="18" charset="0"/>
              </a:rPr>
              <a:t>“Here Men From Planet Earth First Set Foot Upon the Moon. July 1969 A.D. We Came in Peace For All Mankind.”</a:t>
            </a:r>
          </a:p>
          <a:p>
            <a:endParaRPr lang="en-US" altLang="en-US" sz="2400" b="1" dirty="0">
              <a:latin typeface="Times New Roman" panose="02020603050405020304" pitchFamily="18" charset="0"/>
            </a:endParaRPr>
          </a:p>
          <a:p>
            <a:endParaRPr lang="en-US" altLang="en-US" sz="2400" b="1" dirty="0">
              <a:latin typeface="Times New Roman" panose="02020603050405020304" pitchFamily="18" charset="0"/>
            </a:endParaRPr>
          </a:p>
          <a:p>
            <a:r>
              <a:rPr lang="en-US" altLang="en-US" sz="2400" b="1" dirty="0">
                <a:latin typeface="Times New Roman" panose="02020603050405020304" pitchFamily="18" charset="0"/>
              </a:rPr>
              <a:t>Harrison Schmitt was the last man to set foot on the moon. He and Cernan left behind a plaque that reads: </a:t>
            </a:r>
          </a:p>
          <a:p>
            <a:endParaRPr lang="en-US" altLang="en-US" sz="2400" b="1" dirty="0">
              <a:latin typeface="Times New Roman" panose="02020603050405020304" pitchFamily="18" charset="0"/>
            </a:endParaRPr>
          </a:p>
          <a:p>
            <a:r>
              <a:rPr lang="en-US" altLang="en-US" sz="2400" b="1" i="1" dirty="0">
                <a:latin typeface="Times New Roman" panose="02020603050405020304" pitchFamily="18" charset="0"/>
              </a:rPr>
              <a:t>“Here Man completed his first exploration of the Moon, December 1972 A.D. May the spirit of peace in which we came be reflected in the lives of all mankind.” </a:t>
            </a:r>
          </a:p>
          <a:p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FC3220E-6503-691F-0CB6-D8823B5EF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4" y="379414"/>
            <a:ext cx="609758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BC7144-0832-F78B-FF3A-8AE84C76C236}"/>
              </a:ext>
            </a:extLst>
          </p:cNvPr>
          <p:cNvSpPr/>
          <p:nvPr/>
        </p:nvSpPr>
        <p:spPr>
          <a:xfrm>
            <a:off x="2717074" y="209006"/>
            <a:ext cx="6958149" cy="444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EE400A-9454-49AA-65FA-B684C7FF58B5}"/>
              </a:ext>
            </a:extLst>
          </p:cNvPr>
          <p:cNvSpPr/>
          <p:nvPr/>
        </p:nvSpPr>
        <p:spPr>
          <a:xfrm>
            <a:off x="2717073" y="6203272"/>
            <a:ext cx="6958149" cy="444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2F884B-CA7D-370F-2268-EF052395A573}"/>
              </a:ext>
            </a:extLst>
          </p:cNvPr>
          <p:cNvSpPr/>
          <p:nvPr/>
        </p:nvSpPr>
        <p:spPr>
          <a:xfrm rot="5400000">
            <a:off x="155167" y="3100251"/>
            <a:ext cx="5782492" cy="444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CF54F5-93AB-B13E-BF08-947C8609D102}"/>
              </a:ext>
            </a:extLst>
          </p:cNvPr>
          <p:cNvSpPr/>
          <p:nvPr/>
        </p:nvSpPr>
        <p:spPr>
          <a:xfrm rot="5400000">
            <a:off x="6185855" y="3089957"/>
            <a:ext cx="5782492" cy="444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ASA's Space Launch System launching Artemis I with a bright trail of flame.">
            <a:extLst>
              <a:ext uri="{FF2B5EF4-FFF2-40B4-BE49-F238E27FC236}">
                <a16:creationId xmlns:a16="http://schemas.microsoft.com/office/drawing/2014/main" id="{D6FE398A-4611-77DA-182C-96A0BB019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2F764-19C0-96AA-17CC-8A8B9DFA6B83}"/>
              </a:ext>
            </a:extLst>
          </p:cNvPr>
          <p:cNvSpPr txBox="1"/>
          <p:nvPr/>
        </p:nvSpPr>
        <p:spPr>
          <a:xfrm>
            <a:off x="644434" y="365760"/>
            <a:ext cx="3370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Artemis II and SLS</a:t>
            </a:r>
          </a:p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06 March 2026</a:t>
            </a:r>
          </a:p>
          <a:p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Artemis III – 2028?</a:t>
            </a:r>
          </a:p>
        </p:txBody>
      </p:sp>
    </p:spTree>
    <p:extLst>
      <p:ext uri="{BB962C8B-B14F-4D97-AF65-F5344CB8AC3E}">
        <p14:creationId xmlns:p14="http://schemas.microsoft.com/office/powerpoint/2010/main" val="2955215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defined">
            <a:extLst>
              <a:ext uri="{FF2B5EF4-FFF2-40B4-BE49-F238E27FC236}">
                <a16:creationId xmlns:a16="http://schemas.microsoft.com/office/drawing/2014/main" id="{D5A7FC33-BAF6-F62A-3BD2-1C9103EF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0"/>
            <a:ext cx="9158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41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pollo / Orion size comparison">
            <a:extLst>
              <a:ext uri="{FF2B5EF4-FFF2-40B4-BE49-F238E27FC236}">
                <a16:creationId xmlns:a16="http://schemas.microsoft.com/office/drawing/2014/main" id="{2A4BE5DA-84C0-7EFC-FA65-3917DE086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98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rtemis: Nasa readies giant Moon rocket for maiden flight">
            <a:extLst>
              <a:ext uri="{FF2B5EF4-FFF2-40B4-BE49-F238E27FC236}">
                <a16:creationId xmlns:a16="http://schemas.microsoft.com/office/drawing/2014/main" id="{CB3247F4-4E1D-584F-3542-5698F4DC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0"/>
            <a:ext cx="597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18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23FF3976-D749-53F8-0372-9EC1D8D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15238"/>
            <a:ext cx="6842761" cy="68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5284FABF-424B-37B4-AE2F-FF3B2497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79414"/>
            <a:ext cx="82677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BF7734B9-1B4F-7B3C-CE23-D119613A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911225"/>
            <a:ext cx="8535987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386D0-D096-76A1-EAFA-D5F29A6CD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C876F-6E25-09E4-251A-A76EAB0D424F}"/>
              </a:ext>
            </a:extLst>
          </p:cNvPr>
          <p:cNvSpPr txBox="1"/>
          <p:nvPr/>
        </p:nvSpPr>
        <p:spPr>
          <a:xfrm>
            <a:off x="2365914" y="1675517"/>
            <a:ext cx="7460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New Moon to New Moon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17 February 2026, 07:01 am to 18 March 2026, 9:23 pm</a:t>
            </a: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Full Moon to Full Moon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01 February, 5:09 pm to 03 March 2026, 06:38 am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Snow Moon                       Worm Moon</a:t>
            </a: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One lunation or synodic period – 29.5 days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One Earth orbit or sidereal period – 27.3 days</a:t>
            </a: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Phases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New Moon, Waxing Cresent, First Quarter, Waxing Gibbous, Full Moon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Waning Gibbous, Third Quarter, Waning Crescent,  New Moon</a:t>
            </a: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08:00 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061E-F43A-ACD8-0FD6-803EB64FCF1F}"/>
              </a:ext>
            </a:extLst>
          </p:cNvPr>
          <p:cNvSpPr txBox="1"/>
          <p:nvPr/>
        </p:nvSpPr>
        <p:spPr>
          <a:xfrm>
            <a:off x="2793913" y="731630"/>
            <a:ext cx="660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Moon – a few things to know</a:t>
            </a:r>
          </a:p>
        </p:txBody>
      </p:sp>
    </p:spTree>
    <p:extLst>
      <p:ext uri="{BB962C8B-B14F-4D97-AF65-F5344CB8AC3E}">
        <p14:creationId xmlns:p14="http://schemas.microsoft.com/office/powerpoint/2010/main" val="612472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1770</TotalTime>
  <Words>1035</Words>
  <Application>Microsoft Macintosh PowerPoint</Application>
  <PresentationFormat>Widescreen</PresentationFormat>
  <Paragraphs>192</Paragraphs>
  <Slides>64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Calibri Light</vt:lpstr>
      <vt:lpstr>Georgia</vt:lpstr>
      <vt:lpstr>Google Sans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Russell Pinizzotto</dc:creator>
  <cp:lastModifiedBy>Russell Pinizzotto</cp:lastModifiedBy>
  <cp:revision>41</cp:revision>
  <dcterms:created xsi:type="dcterms:W3CDTF">2025-11-06T16:27:15Z</dcterms:created>
  <dcterms:modified xsi:type="dcterms:W3CDTF">2026-02-16T16:10:15Z</dcterms:modified>
</cp:coreProperties>
</file>