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5"/>
  </p:notesMasterIdLst>
  <p:sldIdLst>
    <p:sldId id="257" r:id="rId2"/>
    <p:sldId id="339" r:id="rId3"/>
    <p:sldId id="340" r:id="rId4"/>
    <p:sldId id="341" r:id="rId5"/>
    <p:sldId id="342" r:id="rId6"/>
    <p:sldId id="343" r:id="rId7"/>
    <p:sldId id="359" r:id="rId8"/>
    <p:sldId id="344" r:id="rId9"/>
    <p:sldId id="350" r:id="rId10"/>
    <p:sldId id="345" r:id="rId11"/>
    <p:sldId id="346" r:id="rId12"/>
    <p:sldId id="347" r:id="rId13"/>
    <p:sldId id="360" r:id="rId14"/>
    <p:sldId id="260" r:id="rId15"/>
    <p:sldId id="352" r:id="rId16"/>
    <p:sldId id="354" r:id="rId17"/>
    <p:sldId id="353" r:id="rId18"/>
    <p:sldId id="351" r:id="rId19"/>
    <p:sldId id="349" r:id="rId20"/>
    <p:sldId id="355" r:id="rId21"/>
    <p:sldId id="356" r:id="rId22"/>
    <p:sldId id="358" r:id="rId23"/>
    <p:sldId id="35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0"/>
    <p:restoredTop sz="94694"/>
  </p:normalViewPr>
  <p:slideViewPr>
    <p:cSldViewPr snapToGrid="0">
      <p:cViewPr varScale="1">
        <p:scale>
          <a:sx n="113" d="100"/>
          <a:sy n="113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B7B0C-55B0-4843-8C00-1E48882C2875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AA168-8617-F741-9CA6-A56346D3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2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0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0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8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6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6E08-3753-9C4E-AAF0-DC4CE93FF1A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F296-7333-824B-B5A6-CA1F0BA7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desandcurrents.noaa.gov/" TargetMode="External"/><Relationship Id="rId2" Type="http://schemas.openxmlformats.org/officeDocument/2006/relationships/hyperlink" Target="https://www.timeanddate.com/eclipse/list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idesandcurrents.noaa.gov/noaatidepredictions.html?id=8417387" TargetMode="External"/><Relationship Id="rId4" Type="http://schemas.openxmlformats.org/officeDocument/2006/relationships/hyperlink" Target="https://www.youtube.com/watch?v=5ohDG7RqQ9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EF99B6-7D2F-40F5-9D5F-62CFBE816582}"/>
              </a:ext>
            </a:extLst>
          </p:cNvPr>
          <p:cNvGrpSpPr/>
          <p:nvPr/>
        </p:nvGrpSpPr>
        <p:grpSpPr>
          <a:xfrm>
            <a:off x="0" y="1341120"/>
            <a:ext cx="12192000" cy="5301147"/>
            <a:chOff x="0" y="1393991"/>
            <a:chExt cx="12192000" cy="5248275"/>
          </a:xfrm>
        </p:grpSpPr>
        <p:pic>
          <p:nvPicPr>
            <p:cNvPr id="1026" name="Picture 2" descr="The Science of Solar Eclipses and How to Watch With NASA – Teachable Moment  | NASA JPL Education">
              <a:extLst>
                <a:ext uri="{FF2B5EF4-FFF2-40B4-BE49-F238E27FC236}">
                  <a16:creationId xmlns:a16="http://schemas.microsoft.com/office/drawing/2014/main" id="{3C979A53-7893-80BC-EB58-B815D8702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93991"/>
              <a:ext cx="12192000" cy="524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91D94B-0B7D-37E0-53BA-7563B145DB7D}"/>
                </a:ext>
              </a:extLst>
            </p:cNvPr>
            <p:cNvSpPr/>
            <p:nvPr/>
          </p:nvSpPr>
          <p:spPr>
            <a:xfrm>
              <a:off x="1094759" y="5625737"/>
              <a:ext cx="9399070" cy="4615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4B7B7A-23B1-7E0E-8CA5-E266641DD2D6}"/>
              </a:ext>
            </a:extLst>
          </p:cNvPr>
          <p:cNvSpPr txBox="1"/>
          <p:nvPr/>
        </p:nvSpPr>
        <p:spPr>
          <a:xfrm>
            <a:off x="4552148" y="4500154"/>
            <a:ext cx="3087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Unit 05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50800" dist="38100" algn="l" rotWithShape="0">
                  <a:prstClr val="black"/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Georgia" panose="02040502050405020303" pitchFamily="18" charset="0"/>
              </a:rPr>
              <a:t>Tides and Eclipses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88260-09FC-551D-469A-CF44601D98F2}"/>
              </a:ext>
            </a:extLst>
          </p:cNvPr>
          <p:cNvSpPr txBox="1"/>
          <p:nvPr/>
        </p:nvSpPr>
        <p:spPr>
          <a:xfrm>
            <a:off x="1173136" y="215733"/>
            <a:ext cx="1000248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Cosmic Connections: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An Introduction to Astronomy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Maine’s Magnificent Night Skies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Midcoast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Senior College</a:t>
            </a:r>
          </a:p>
          <a:p>
            <a:pPr algn="ctr"/>
            <a:endParaRPr lang="en-US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Russell F. Pinizzotto, Ph.D.  (Russ)</a:t>
            </a:r>
          </a:p>
        </p:txBody>
      </p:sp>
    </p:spTree>
    <p:extLst>
      <p:ext uri="{BB962C8B-B14F-4D97-AF65-F5344CB8AC3E}">
        <p14:creationId xmlns:p14="http://schemas.microsoft.com/office/powerpoint/2010/main" val="45265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03F6F-5E6F-399D-8FCA-12EA35EF1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8CE13295-FFC3-27BA-20D6-9F62B7A3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2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DA4C1-0694-81CF-839F-E00004B38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B49D7CE-55EC-E68D-B2DA-05B6F108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12192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96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B1514-F50E-0074-85E9-DDB5082E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Science of Solar Eclipses and How to Watch With NASA ...">
            <a:extLst>
              <a:ext uri="{FF2B5EF4-FFF2-40B4-BE49-F238E27FC236}">
                <a16:creationId xmlns:a16="http://schemas.microsoft.com/office/drawing/2014/main" id="{CDC40821-48CE-3D3D-B2D9-CC16C953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4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4C913B6-46DB-60A1-1C26-1DCC3928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000"/>
            <a:ext cx="9906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F6860-557E-7540-F296-5EA1159EA843}"/>
              </a:ext>
            </a:extLst>
          </p:cNvPr>
          <p:cNvSpPr txBox="1"/>
          <p:nvPr/>
        </p:nvSpPr>
        <p:spPr>
          <a:xfrm>
            <a:off x="7315200" y="6174377"/>
            <a:ext cx="446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Greenville, Maine – 08 April 2024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Bangor Daily News</a:t>
            </a:r>
          </a:p>
        </p:txBody>
      </p:sp>
    </p:spTree>
    <p:extLst>
      <p:ext uri="{BB962C8B-B14F-4D97-AF65-F5344CB8AC3E}">
        <p14:creationId xmlns:p14="http://schemas.microsoft.com/office/powerpoint/2010/main" val="1524706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118DF-C810-9F5A-FCFD-ACC874BADBF4}"/>
              </a:ext>
            </a:extLst>
          </p:cNvPr>
          <p:cNvSpPr txBox="1"/>
          <p:nvPr/>
        </p:nvSpPr>
        <p:spPr>
          <a:xfrm>
            <a:off x="9882909" y="369455"/>
            <a:ext cx="201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Mid-T +1 min</a:t>
            </a:r>
          </a:p>
        </p:txBody>
      </p:sp>
      <p:pic>
        <p:nvPicPr>
          <p:cNvPr id="4" name="Picture 3" descr="A eclipse of the sun&#10;&#10;Description automatically generated">
            <a:extLst>
              <a:ext uri="{FF2B5EF4-FFF2-40B4-BE49-F238E27FC236}">
                <a16:creationId xmlns:a16="http://schemas.microsoft.com/office/drawing/2014/main" id="{D0F9CB0D-D0B8-AD1F-434A-AD9F9E88C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67CE3-B848-F49D-4F2A-581CFB7D1A2F}"/>
              </a:ext>
            </a:extLst>
          </p:cNvPr>
          <p:cNvSpPr txBox="1"/>
          <p:nvPr/>
        </p:nvSpPr>
        <p:spPr>
          <a:xfrm>
            <a:off x="7315200" y="6174377"/>
            <a:ext cx="446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Patton, Maine – 08 April 2024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Photo by RFP</a:t>
            </a:r>
          </a:p>
        </p:txBody>
      </p:sp>
    </p:spTree>
    <p:extLst>
      <p:ext uri="{BB962C8B-B14F-4D97-AF65-F5344CB8AC3E}">
        <p14:creationId xmlns:p14="http://schemas.microsoft.com/office/powerpoint/2010/main" val="2707106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55FC1-903F-C1C4-AFE7-FD552BD15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clipse – Stephens Memorial Observatory">
            <a:extLst>
              <a:ext uri="{FF2B5EF4-FFF2-40B4-BE49-F238E27FC236}">
                <a16:creationId xmlns:a16="http://schemas.microsoft.com/office/drawing/2014/main" id="{6A71392A-5D7C-BA4B-482B-0E519F55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6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4521F-EBE8-9372-C350-1ED5EBFB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are Lunar Eclipse Will Have You Seeing Red">
            <a:extLst>
              <a:ext uri="{FF2B5EF4-FFF2-40B4-BE49-F238E27FC236}">
                <a16:creationId xmlns:a16="http://schemas.microsoft.com/office/drawing/2014/main" id="{E5351AF9-64BE-BBC4-9451-7AF5B554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0"/>
            <a:ext cx="8721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14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E6042-1DA9-D20C-3608-71B05BFF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oon Evidence #3">
            <a:extLst>
              <a:ext uri="{FF2B5EF4-FFF2-40B4-BE49-F238E27FC236}">
                <a16:creationId xmlns:a16="http://schemas.microsoft.com/office/drawing/2014/main" id="{969D7088-B01A-23AD-0AD6-9E429645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0"/>
            <a:ext cx="121920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83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D01DA-F1EB-E4AC-79EB-5D12A35A6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17" y="775789"/>
            <a:ext cx="9687566" cy="530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00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F3E64-EFFD-9769-B3B9-3C13A8895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E3551C-4DAE-7504-1371-81C5F18A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38" y="1057810"/>
            <a:ext cx="11434724" cy="47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>
            <a:extLst>
              <a:ext uri="{FF2B5EF4-FFF2-40B4-BE49-F238E27FC236}">
                <a16:creationId xmlns:a16="http://schemas.microsoft.com/office/drawing/2014/main" id="{6B05D106-2CDB-4495-775D-5A900D52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2139"/>
            <a:ext cx="9144000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ug 2, 2027 – Total Solar Eclipse in Egypt">
            <a:extLst>
              <a:ext uri="{FF2B5EF4-FFF2-40B4-BE49-F238E27FC236}">
                <a16:creationId xmlns:a16="http://schemas.microsoft.com/office/drawing/2014/main" id="{01DF7A1A-CC83-D12A-F822-394E14440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81000"/>
            <a:ext cx="10795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07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uxor Temple">
            <a:extLst>
              <a:ext uri="{FF2B5EF4-FFF2-40B4-BE49-F238E27FC236}">
                <a16:creationId xmlns:a16="http://schemas.microsoft.com/office/drawing/2014/main" id="{AAD213C0-E890-01F2-814D-5F0D3182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2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B3D565-272B-6023-21D3-C6DD4BBB4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177892"/>
              </p:ext>
            </p:extLst>
          </p:nvPr>
        </p:nvGraphicFramePr>
        <p:xfrm>
          <a:off x="1510937" y="2333713"/>
          <a:ext cx="9170125" cy="2190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0615">
                  <a:extLst>
                    <a:ext uri="{9D8B030D-6E8A-4147-A177-3AD203B41FA5}">
                      <a16:colId xmlns:a16="http://schemas.microsoft.com/office/drawing/2014/main" val="438650339"/>
                    </a:ext>
                  </a:extLst>
                </a:gridCol>
                <a:gridCol w="1917227">
                  <a:extLst>
                    <a:ext uri="{9D8B030D-6E8A-4147-A177-3AD203B41FA5}">
                      <a16:colId xmlns:a16="http://schemas.microsoft.com/office/drawing/2014/main" val="3017300937"/>
                    </a:ext>
                  </a:extLst>
                </a:gridCol>
                <a:gridCol w="1700180">
                  <a:extLst>
                    <a:ext uri="{9D8B030D-6E8A-4147-A177-3AD203B41FA5}">
                      <a16:colId xmlns:a16="http://schemas.microsoft.com/office/drawing/2014/main" val="1349395958"/>
                    </a:ext>
                  </a:extLst>
                </a:gridCol>
                <a:gridCol w="3762103">
                  <a:extLst>
                    <a:ext uri="{9D8B030D-6E8A-4147-A177-3AD203B41FA5}">
                      <a16:colId xmlns:a16="http://schemas.microsoft.com/office/drawing/2014/main" val="2791539922"/>
                    </a:ext>
                  </a:extLst>
                </a:gridCol>
              </a:tblGrid>
              <a:tr h="486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Event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>
                          <a:effectLst/>
                        </a:rPr>
                        <a:t>Alignment</a:t>
                      </a:r>
                      <a:endParaRPr lang="en-US" sz="1600" spc="-3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Moon Phase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>
                          <a:effectLst/>
                        </a:rPr>
                        <a:t>Visibility</a:t>
                      </a:r>
                      <a:endParaRPr lang="en-US" sz="1600" spc="-3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extLst>
                  <a:ext uri="{0D108BD9-81ED-4DB2-BD59-A6C34878D82A}">
                    <a16:rowId xmlns:a16="http://schemas.microsoft.com/office/drawing/2014/main" val="3255302932"/>
                  </a:ext>
                </a:extLst>
              </a:tr>
              <a:tr h="453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Solar Eclipse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Sun-Moon-Earth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New Moon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>
                          <a:effectLst/>
                        </a:rPr>
                        <a:t>Small path on Earth</a:t>
                      </a:r>
                      <a:endParaRPr lang="en-US" sz="1600" spc="-3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extLst>
                  <a:ext uri="{0D108BD9-81ED-4DB2-BD59-A6C34878D82A}">
                    <a16:rowId xmlns:a16="http://schemas.microsoft.com/office/drawing/2014/main" val="409005883"/>
                  </a:ext>
                </a:extLst>
              </a:tr>
              <a:tr h="400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Lunar Eclipse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>
                          <a:effectLst/>
                        </a:rPr>
                        <a:t>Sun-Earth-Moon</a:t>
                      </a:r>
                      <a:endParaRPr lang="en-US" sz="1600" spc="-3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Full Moon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Entire night side of Earth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extLst>
                  <a:ext uri="{0D108BD9-81ED-4DB2-BD59-A6C34878D82A}">
                    <a16:rowId xmlns:a16="http://schemas.microsoft.com/office/drawing/2014/main" val="642900591"/>
                  </a:ext>
                </a:extLst>
              </a:tr>
              <a:tr h="421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Spring Tide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>
                          <a:effectLst/>
                        </a:rPr>
                        <a:t>Linear (Straight)</a:t>
                      </a:r>
                      <a:endParaRPr lang="en-US" sz="1600" spc="-3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New / Full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Worldwide Oceans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extLst>
                  <a:ext uri="{0D108BD9-81ED-4DB2-BD59-A6C34878D82A}">
                    <a16:rowId xmlns:a16="http://schemas.microsoft.com/office/drawing/2014/main" val="3689010204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Neap Tide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>
                          <a:effectLst/>
                        </a:rPr>
                        <a:t>L-Shape (90°)</a:t>
                      </a:r>
                      <a:endParaRPr lang="en-US" sz="1600" spc="-3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>
                          <a:effectLst/>
                        </a:rPr>
                        <a:t>1st / 3rd Quarter</a:t>
                      </a:r>
                      <a:endParaRPr lang="en-US" sz="1600" spc="-3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spc="0" dirty="0">
                          <a:effectLst/>
                        </a:rPr>
                        <a:t>Worldwide Oceans</a:t>
                      </a:r>
                      <a:endParaRPr lang="en-US" sz="1600" spc="-3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/>
                </a:tc>
                <a:extLst>
                  <a:ext uri="{0D108BD9-81ED-4DB2-BD59-A6C34878D82A}">
                    <a16:rowId xmlns:a16="http://schemas.microsoft.com/office/drawing/2014/main" val="976916585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9A0B0094-1414-2BB1-0D20-BEADE8EC5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405" y="1403005"/>
            <a:ext cx="35371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Table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7203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BD042D-CD56-59B4-EF52-24980F44935F}"/>
              </a:ext>
            </a:extLst>
          </p:cNvPr>
          <p:cNvSpPr txBox="1"/>
          <p:nvPr/>
        </p:nvSpPr>
        <p:spPr>
          <a:xfrm>
            <a:off x="1863635" y="1396168"/>
            <a:ext cx="8464731" cy="406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buNone/>
            </a:pPr>
            <a:r>
              <a:rPr lang="en-US" sz="2800" b="1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Resource List </a:t>
            </a:r>
          </a:p>
          <a:p>
            <a:pPr marL="0" marR="0">
              <a:lnSpc>
                <a:spcPct val="115000"/>
              </a:lnSpc>
              <a:buNone/>
            </a:pPr>
            <a:endParaRPr lang="en-US" sz="1800" spc="-30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Interactive Eclipse Map:</a:t>
            </a: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0" dirty="0">
                <a:solidFill>
                  <a:srgbClr val="0000F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TimeAndDate.com Eclipse Map</a:t>
            </a: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See when the next one hits your city.</a:t>
            </a:r>
            <a:endParaRPr lang="en-US" sz="1800" spc="-30" dirty="0">
              <a:solidFill>
                <a:srgbClr val="1F1F1F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buNone/>
            </a:pP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spc="-30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Real-Time Tide Tracker:</a:t>
            </a: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0" dirty="0">
                <a:solidFill>
                  <a:srgbClr val="0000F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NOAA Tides &amp; Currents</a:t>
            </a:r>
            <a:endParaRPr lang="en-US" sz="1800" spc="-30" dirty="0">
              <a:solidFill>
                <a:srgbClr val="1F1F1F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spc="-30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Video:</a:t>
            </a: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0" dirty="0">
                <a:solidFill>
                  <a:srgbClr val="0000F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NASA | Understanding Tides</a:t>
            </a:r>
            <a:endParaRPr lang="en-US" sz="1800" spc="-30" dirty="0">
              <a:solidFill>
                <a:srgbClr val="1F1F1F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spc="-30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Cundy’s Harbor Tides:</a:t>
            </a: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pc="0" dirty="0">
                <a:solidFill>
                  <a:srgbClr val="1F1F1F"/>
                </a:solidFill>
                <a:effectLst/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https://tidesandcurrents.noaa.gov/noaatidepredictions.html?id=8417387</a:t>
            </a:r>
            <a:endParaRPr lang="en-US" sz="1800" spc="0" dirty="0">
              <a:solidFill>
                <a:srgbClr val="1F1F1F"/>
              </a:solidFill>
              <a:effectLst/>
              <a:latin typeface="Helvetica Neue" panose="02000503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US" sz="1800" spc="-30" dirty="0">
              <a:solidFill>
                <a:srgbClr val="1F1F1F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1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13DECCC-EF53-0253-74EC-8165DC7D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11375136" cy="63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8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8933D-C6B9-20EC-D3CF-5A31288D1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CA963E1-6278-F237-2D4E-D6217B80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11375136" cy="63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41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9359C-BE52-0DCE-6BF2-51F990D68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FD617-5D2B-F364-7DF2-53CE11187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82" y="1600200"/>
            <a:ext cx="10725912" cy="36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0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054C8-62EC-B9A2-6A42-7745C14EA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286F0-7422-03A8-419D-CFE33FA6F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6" y="1600200"/>
            <a:ext cx="10872216" cy="36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0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7 Bay Fundy Nova Scotia Stock Vectors and Vector Art | Shutterstock">
            <a:extLst>
              <a:ext uri="{FF2B5EF4-FFF2-40B4-BE49-F238E27FC236}">
                <a16:creationId xmlns:a16="http://schemas.microsoft.com/office/drawing/2014/main" id="{BC1ED3E7-E31B-78C2-1A9C-AC2DFAB5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9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37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E6550F-D416-F47E-20F6-E02F8AA6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des at The Bay of Fundy | Amusing Planet">
            <a:extLst>
              <a:ext uri="{FF2B5EF4-FFF2-40B4-BE49-F238E27FC236}">
                <a16:creationId xmlns:a16="http://schemas.microsoft.com/office/drawing/2014/main" id="{CE9024A7-AEA2-6527-6DB1-9CFD8D86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0"/>
            <a:ext cx="9151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00C36-E1A5-AC97-7DF3-794D35DE0EFD}"/>
              </a:ext>
            </a:extLst>
          </p:cNvPr>
          <p:cNvSpPr txBox="1"/>
          <p:nvPr/>
        </p:nvSpPr>
        <p:spPr>
          <a:xfrm>
            <a:off x="330927" y="2551837"/>
            <a:ext cx="2586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Tides in the Bay of Fundy</a:t>
            </a:r>
          </a:p>
        </p:txBody>
      </p:sp>
    </p:spTree>
    <p:extLst>
      <p:ext uri="{BB962C8B-B14F-4D97-AF65-F5344CB8AC3E}">
        <p14:creationId xmlns:p14="http://schemas.microsoft.com/office/powerpoint/2010/main" val="145907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69878-DE8D-9513-9E04-D913DF46A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E08645-CEF7-7A12-2425-BDD58ABDD101}"/>
              </a:ext>
            </a:extLst>
          </p:cNvPr>
          <p:cNvSpPr txBox="1"/>
          <p:nvPr/>
        </p:nvSpPr>
        <p:spPr>
          <a:xfrm>
            <a:off x="252548" y="2274838"/>
            <a:ext cx="2717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Tidal Bore </a:t>
            </a:r>
          </a:p>
          <a:p>
            <a:endParaRPr lang="en-US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36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Moncton,N</a:t>
            </a: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. B.</a:t>
            </a:r>
          </a:p>
        </p:txBody>
      </p:sp>
      <p:pic>
        <p:nvPicPr>
          <p:cNvPr id="5122" name="Picture 2" descr="Epic 29-kilometre-long wave could turn Moncton, N.B., into an international  surfing destination | National Post">
            <a:extLst>
              <a:ext uri="{FF2B5EF4-FFF2-40B4-BE49-F238E27FC236}">
                <a16:creationId xmlns:a16="http://schemas.microsoft.com/office/drawing/2014/main" id="{C3D642A1-2768-1C5E-C0FA-A4CB4D37C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93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1837</TotalTime>
  <Words>176</Words>
  <Application>Microsoft Macintosh PowerPoint</Application>
  <PresentationFormat>Widescreen</PresentationFormat>
  <Paragraphs>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Helvetica Neue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Russell Pinizzotto</dc:creator>
  <cp:lastModifiedBy>Russell Pinizzotto</cp:lastModifiedBy>
  <cp:revision>51</cp:revision>
  <dcterms:created xsi:type="dcterms:W3CDTF">2025-11-06T16:27:15Z</dcterms:created>
  <dcterms:modified xsi:type="dcterms:W3CDTF">2026-02-16T17:40:53Z</dcterms:modified>
</cp:coreProperties>
</file>