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1"/>
  </p:notesMasterIdLst>
  <p:sldIdLst>
    <p:sldId id="257" r:id="rId2"/>
    <p:sldId id="258" r:id="rId3"/>
    <p:sldId id="259" r:id="rId4"/>
    <p:sldId id="260" r:id="rId5"/>
    <p:sldId id="262" r:id="rId6"/>
    <p:sldId id="261" r:id="rId7"/>
    <p:sldId id="266" r:id="rId8"/>
    <p:sldId id="265" r:id="rId9"/>
    <p:sldId id="267" r:id="rId10"/>
    <p:sldId id="263" r:id="rId11"/>
    <p:sldId id="264" r:id="rId12"/>
    <p:sldId id="268" r:id="rId13"/>
    <p:sldId id="269" r:id="rId14"/>
    <p:sldId id="296" r:id="rId15"/>
    <p:sldId id="270" r:id="rId16"/>
    <p:sldId id="271" r:id="rId17"/>
    <p:sldId id="295"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7" r:id="rId33"/>
    <p:sldId id="289" r:id="rId34"/>
    <p:sldId id="291" r:id="rId35"/>
    <p:sldId id="294" r:id="rId36"/>
    <p:sldId id="288" r:id="rId37"/>
    <p:sldId id="292" r:id="rId38"/>
    <p:sldId id="290" r:id="rId39"/>
    <p:sldId id="29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36"/>
    <p:restoredTop sz="94719"/>
  </p:normalViewPr>
  <p:slideViewPr>
    <p:cSldViewPr snapToGrid="0">
      <p:cViewPr varScale="1">
        <p:scale>
          <a:sx n="146" d="100"/>
          <a:sy n="146" d="100"/>
        </p:scale>
        <p:origin x="1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B7B0C-55B0-4843-8C00-1E48882C2875}" type="datetimeFigureOut">
              <a:rPr lang="en-US" smtClean="0"/>
              <a:t>2/16/26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AA168-8617-F741-9CA6-A56346D37E3A}" type="slidenum">
              <a:rPr lang="en-US" smtClean="0"/>
              <a:t>‹#›</a:t>
            </a:fld>
            <a:endParaRPr lang="en-US"/>
          </a:p>
        </p:txBody>
      </p:sp>
    </p:spTree>
    <p:extLst>
      <p:ext uri="{BB962C8B-B14F-4D97-AF65-F5344CB8AC3E}">
        <p14:creationId xmlns:p14="http://schemas.microsoft.com/office/powerpoint/2010/main" val="2034226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AA168-8617-F741-9CA6-A56346D37E3A}" type="slidenum">
              <a:rPr lang="en-US" smtClean="0"/>
              <a:t>11</a:t>
            </a:fld>
            <a:endParaRPr lang="en-US"/>
          </a:p>
        </p:txBody>
      </p:sp>
    </p:spTree>
    <p:extLst>
      <p:ext uri="{BB962C8B-B14F-4D97-AF65-F5344CB8AC3E}">
        <p14:creationId xmlns:p14="http://schemas.microsoft.com/office/powerpoint/2010/main" val="226137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5B6E08-3753-9C4E-AAF0-DC4CE93FF1AD}"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358601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B6E08-3753-9C4E-AAF0-DC4CE93FF1AD}"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51980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B6E08-3753-9C4E-AAF0-DC4CE93FF1AD}"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90870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B6E08-3753-9C4E-AAF0-DC4CE93FF1AD}"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226368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5B6E08-3753-9C4E-AAF0-DC4CE93FF1AD}"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81297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5B6E08-3753-9C4E-AAF0-DC4CE93FF1AD}"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316540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5B6E08-3753-9C4E-AAF0-DC4CE93FF1AD}" type="datetimeFigureOut">
              <a:rPr lang="en-US" smtClean="0"/>
              <a:t>2/16/26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1747782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5B6E08-3753-9C4E-AAF0-DC4CE93FF1AD}" type="datetimeFigureOut">
              <a:rPr lang="en-US" smtClean="0"/>
              <a:t>2/16/26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722169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5B6E08-3753-9C4E-AAF0-DC4CE93FF1AD}" type="datetimeFigureOut">
              <a:rPr lang="en-US" smtClean="0"/>
              <a:t>2/16/26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3863158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5B6E08-3753-9C4E-AAF0-DC4CE93FF1AD}"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80032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5B6E08-3753-9C4E-AAF0-DC4CE93FF1AD}"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1F296-7333-824B-B5A6-CA1F0BA70C99}" type="slidenum">
              <a:rPr lang="en-US" smtClean="0"/>
              <a:t>‹#›</a:t>
            </a:fld>
            <a:endParaRPr lang="en-US"/>
          </a:p>
        </p:txBody>
      </p:sp>
    </p:spTree>
    <p:extLst>
      <p:ext uri="{BB962C8B-B14F-4D97-AF65-F5344CB8AC3E}">
        <p14:creationId xmlns:p14="http://schemas.microsoft.com/office/powerpoint/2010/main" val="3551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B6E08-3753-9C4E-AAF0-DC4CE93FF1AD}" type="datetimeFigureOut">
              <a:rPr lang="en-US" smtClean="0"/>
              <a:t>2/16/26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1F296-7333-824B-B5A6-CA1F0BA70C99}" type="slidenum">
              <a:rPr lang="en-US" smtClean="0"/>
              <a:t>‹#›</a:t>
            </a:fld>
            <a:endParaRPr lang="en-US"/>
          </a:p>
        </p:txBody>
      </p:sp>
    </p:spTree>
    <p:extLst>
      <p:ext uri="{BB962C8B-B14F-4D97-AF65-F5344CB8AC3E}">
        <p14:creationId xmlns:p14="http://schemas.microsoft.com/office/powerpoint/2010/main" val="28649059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youtu.be/jJ1CuczGwvk"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google.com/search?client=safari&amp;rls=en&amp;q=abiogenesis&amp;ie=UTF-8&amp;oe=UTF-8&amp;ved=2ahUKEwih_qnB2d6SAxWQkokEHfkrHmMQgK4QegYIAQgAEBE"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Inner Solar System | The Solar System Wiki | Fandom">
            <a:extLst>
              <a:ext uri="{FF2B5EF4-FFF2-40B4-BE49-F238E27FC236}">
                <a16:creationId xmlns:a16="http://schemas.microsoft.com/office/drawing/2014/main" id="{6A86AB60-F866-D9D7-C8A9-DD077E153586}"/>
              </a:ext>
            </a:extLst>
          </p:cNvPr>
          <p:cNvPicPr>
            <a:picLocks noChangeAspect="1" noChangeArrowheads="1"/>
          </p:cNvPicPr>
          <p:nvPr/>
        </p:nvPicPr>
        <p:blipFill>
          <a:blip r:embed="rId2">
            <a:alphaModFix amt="75000"/>
            <a:extLst>
              <a:ext uri="{28A0092B-C50C-407E-A947-70E740481C1C}">
                <a14:useLocalDpi xmlns:a14="http://schemas.microsoft.com/office/drawing/2010/main" val="0"/>
              </a:ext>
            </a:extLst>
          </a:blip>
          <a:srcRect/>
          <a:stretch>
            <a:fillRect/>
          </a:stretch>
        </p:blipFill>
        <p:spPr bwMode="auto">
          <a:xfrm>
            <a:off x="0" y="82550"/>
            <a:ext cx="12192000" cy="66913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4B7B7A-23B1-7E0E-8CA5-E266641DD2D6}"/>
              </a:ext>
            </a:extLst>
          </p:cNvPr>
          <p:cNvSpPr txBox="1"/>
          <p:nvPr/>
        </p:nvSpPr>
        <p:spPr>
          <a:xfrm>
            <a:off x="4145788" y="4500154"/>
            <a:ext cx="3900428" cy="1200329"/>
          </a:xfrm>
          <a:prstGeom prst="rect">
            <a:avLst/>
          </a:prstGeom>
          <a:noFill/>
        </p:spPr>
        <p:txBody>
          <a:bodyPr wrap="none" rtlCol="0">
            <a:spAutoFit/>
          </a:bodyPr>
          <a:lstStyle/>
          <a:p>
            <a:pPr algn="ctr"/>
            <a:r>
              <a:rPr lang="en-US" sz="2400" b="1" dirty="0">
                <a:solidFill>
                  <a:schemeClr val="bg1"/>
                </a:solidFill>
                <a:effectLst>
                  <a:outerShdw blurRad="50800" dist="38100" algn="l" rotWithShape="0">
                    <a:prstClr val="black"/>
                  </a:outerShdw>
                </a:effectLst>
                <a:latin typeface="Georgia" panose="02040502050405020303" pitchFamily="18" charset="0"/>
              </a:rPr>
              <a:t>Unit 06</a:t>
            </a:r>
          </a:p>
          <a:p>
            <a:pPr algn="ctr"/>
            <a:endParaRPr lang="en-US" sz="2400" b="1" dirty="0">
              <a:solidFill>
                <a:schemeClr val="bg1"/>
              </a:solidFill>
              <a:effectLst>
                <a:outerShdw blurRad="50800" dist="38100" algn="l" rotWithShape="0">
                  <a:prstClr val="black"/>
                </a:outerShdw>
              </a:effectLst>
              <a:latin typeface="Georgia" panose="02040502050405020303" pitchFamily="18" charset="0"/>
            </a:endParaRPr>
          </a:p>
          <a:p>
            <a:pPr algn="ctr"/>
            <a:r>
              <a:rPr lang="en-US" sz="2400" b="1" dirty="0">
                <a:solidFill>
                  <a:schemeClr val="bg1"/>
                </a:solidFill>
                <a:effectLst>
                  <a:outerShdw blurRad="50800" dist="38100" algn="l" rotWithShape="0">
                    <a:prstClr val="black"/>
                  </a:outerShdw>
                </a:effectLst>
                <a:latin typeface="Georgia" panose="02040502050405020303" pitchFamily="18" charset="0"/>
              </a:rPr>
              <a:t>The Inner Solar System</a:t>
            </a:r>
          </a:p>
        </p:txBody>
      </p:sp>
      <p:sp>
        <p:nvSpPr>
          <p:cNvPr id="5" name="TextBox 4">
            <a:extLst>
              <a:ext uri="{FF2B5EF4-FFF2-40B4-BE49-F238E27FC236}">
                <a16:creationId xmlns:a16="http://schemas.microsoft.com/office/drawing/2014/main" id="{88388260-09FC-551D-469A-CF44601D98F2}"/>
              </a:ext>
            </a:extLst>
          </p:cNvPr>
          <p:cNvSpPr txBox="1"/>
          <p:nvPr/>
        </p:nvSpPr>
        <p:spPr>
          <a:xfrm>
            <a:off x="1173136" y="215733"/>
            <a:ext cx="10002482" cy="3600986"/>
          </a:xfrm>
          <a:prstGeom prst="rect">
            <a:avLst/>
          </a:prstGeom>
          <a:noFill/>
        </p:spPr>
        <p:txBody>
          <a:bodyPr wrap="square" rtlCol="0">
            <a:spAutoFit/>
          </a:bodyPr>
          <a:lstStyle/>
          <a:p>
            <a:pPr algn="ctr"/>
            <a:r>
              <a:rPr lang="en-US" sz="3600" b="1" dirty="0">
                <a:solidFill>
                  <a:schemeClr val="bg1"/>
                </a:solidFill>
                <a:effectLst>
                  <a:outerShdw blurRad="50800" dist="38100" dir="2700000" algn="tl" rotWithShape="0">
                    <a:prstClr val="black"/>
                  </a:outerShdw>
                </a:effectLst>
                <a:latin typeface="Georgia" panose="02040502050405020303" pitchFamily="18" charset="0"/>
                <a:cs typeface="Times New Roman" panose="02020603050405020304" pitchFamily="18" charset="0"/>
              </a:rPr>
              <a:t>Cosmic Connections:</a:t>
            </a:r>
          </a:p>
          <a:p>
            <a:pPr algn="ctr"/>
            <a:r>
              <a:rPr lang="en-US" sz="3600" b="1" dirty="0">
                <a:solidFill>
                  <a:schemeClr val="bg1"/>
                </a:solidFill>
                <a:effectLst>
                  <a:outerShdw blurRad="50800" dist="38100" dir="2700000" algn="tl" rotWithShape="0">
                    <a:prstClr val="black"/>
                  </a:outerShdw>
                </a:effectLst>
                <a:latin typeface="Georgia" panose="02040502050405020303" pitchFamily="18" charset="0"/>
                <a:cs typeface="Times New Roman" panose="02020603050405020304" pitchFamily="18" charset="0"/>
              </a:rPr>
              <a:t>An Introduction to Astronomy</a:t>
            </a:r>
          </a:p>
          <a:p>
            <a:pPr algn="ctr"/>
            <a:r>
              <a:rPr lang="en-US" sz="3600" b="1" dirty="0">
                <a:solidFill>
                  <a:schemeClr val="bg1"/>
                </a:solidFill>
                <a:effectLst>
                  <a:outerShdw blurRad="50800" dist="38100" dir="2700000" algn="tl" rotWithShape="0">
                    <a:prstClr val="black"/>
                  </a:outerShdw>
                </a:effectLst>
                <a:latin typeface="Georgia" panose="02040502050405020303" pitchFamily="18" charset="0"/>
                <a:cs typeface="Times New Roman" panose="02020603050405020304" pitchFamily="18" charset="0"/>
              </a:rPr>
              <a:t>And</a:t>
            </a:r>
          </a:p>
          <a:p>
            <a:pPr algn="ctr"/>
            <a:r>
              <a:rPr lang="en-US" sz="3600" b="1" dirty="0">
                <a:solidFill>
                  <a:schemeClr val="bg1"/>
                </a:solidFill>
                <a:effectLst>
                  <a:outerShdw blurRad="50800" dist="38100" dir="2700000" algn="tl" rotWithShape="0">
                    <a:prstClr val="black"/>
                  </a:outerShdw>
                </a:effectLst>
                <a:latin typeface="Georgia" panose="02040502050405020303" pitchFamily="18" charset="0"/>
                <a:cs typeface="Times New Roman" panose="02020603050405020304" pitchFamily="18" charset="0"/>
              </a:rPr>
              <a:t>Maine’s Magnificent Night Skies</a:t>
            </a:r>
          </a:p>
          <a:p>
            <a:pPr algn="ctr"/>
            <a:endParaRPr lang="en-US" sz="1200" b="1" dirty="0">
              <a:solidFill>
                <a:schemeClr val="bg1"/>
              </a:solidFill>
              <a:latin typeface="Georgia" panose="02040502050405020303" pitchFamily="18" charset="0"/>
              <a:cs typeface="Times New Roman" panose="02020603050405020304" pitchFamily="18" charset="0"/>
            </a:endParaRPr>
          </a:p>
          <a:p>
            <a:pPr algn="ctr"/>
            <a:endParaRPr lang="en-US" b="1" dirty="0">
              <a:solidFill>
                <a:schemeClr val="bg1"/>
              </a:solidFill>
              <a:latin typeface="Georgia" panose="02040502050405020303" pitchFamily="18" charset="0"/>
              <a:cs typeface="Times New Roman" panose="02020603050405020304" pitchFamily="18" charset="0"/>
            </a:endParaRPr>
          </a:p>
          <a:p>
            <a:pPr algn="ctr"/>
            <a:r>
              <a:rPr lang="en-US" dirty="0" err="1">
                <a:solidFill>
                  <a:schemeClr val="bg1"/>
                </a:solidFill>
                <a:latin typeface="Georgia" panose="02040502050405020303" pitchFamily="18" charset="0"/>
                <a:cs typeface="Times New Roman" panose="02020603050405020304" pitchFamily="18" charset="0"/>
              </a:rPr>
              <a:t>Midcoast</a:t>
            </a:r>
            <a:r>
              <a:rPr lang="en-US" dirty="0">
                <a:solidFill>
                  <a:schemeClr val="bg1"/>
                </a:solidFill>
                <a:latin typeface="Georgia" panose="02040502050405020303" pitchFamily="18" charset="0"/>
                <a:cs typeface="Times New Roman" panose="02020603050405020304" pitchFamily="18" charset="0"/>
              </a:rPr>
              <a:t> Senior College</a:t>
            </a:r>
          </a:p>
          <a:p>
            <a:pPr algn="ctr"/>
            <a:endParaRPr lang="en-US" dirty="0">
              <a:solidFill>
                <a:schemeClr val="bg1"/>
              </a:solidFill>
              <a:latin typeface="Georgia" panose="02040502050405020303" pitchFamily="18" charset="0"/>
              <a:cs typeface="Times New Roman" panose="02020603050405020304" pitchFamily="18" charset="0"/>
            </a:endParaRPr>
          </a:p>
          <a:p>
            <a:pPr algn="ctr"/>
            <a:r>
              <a:rPr lang="en-US" dirty="0">
                <a:solidFill>
                  <a:schemeClr val="bg1"/>
                </a:solidFill>
                <a:latin typeface="Georgia" panose="02040502050405020303" pitchFamily="18" charset="0"/>
                <a:cs typeface="Times New Roman" panose="02020603050405020304" pitchFamily="18" charset="0"/>
              </a:rPr>
              <a:t>Russell F. Pinizzotto, Ph.D.  (Russ)</a:t>
            </a:r>
          </a:p>
        </p:txBody>
      </p:sp>
    </p:spTree>
    <p:extLst>
      <p:ext uri="{BB962C8B-B14F-4D97-AF65-F5344CB8AC3E}">
        <p14:creationId xmlns:p14="http://schemas.microsoft.com/office/powerpoint/2010/main" val="452656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6BC479D-9D14-7F17-2FA8-CDAF6249F95E}"/>
            </a:ext>
          </a:extLst>
        </p:cNvPr>
        <p:cNvGrpSpPr/>
        <p:nvPr/>
      </p:nvGrpSpPr>
      <p:grpSpPr>
        <a:xfrm>
          <a:off x="0" y="0"/>
          <a:ext cx="0" cy="0"/>
          <a:chOff x="0" y="0"/>
          <a:chExt cx="0" cy="0"/>
        </a:xfrm>
      </p:grpSpPr>
      <p:pic>
        <p:nvPicPr>
          <p:cNvPr id="23554" name="Picture 2" descr="undefined">
            <a:extLst>
              <a:ext uri="{FF2B5EF4-FFF2-40B4-BE49-F238E27FC236}">
                <a16:creationId xmlns:a16="http://schemas.microsoft.com/office/drawing/2014/main" id="{9433E853-AE45-2903-A1B8-833477C8A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229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72B09FB-2343-7E73-C42B-5C28F345C319}"/>
            </a:ext>
          </a:extLst>
        </p:cNvPr>
        <p:cNvGrpSpPr/>
        <p:nvPr/>
      </p:nvGrpSpPr>
      <p:grpSpPr>
        <a:xfrm>
          <a:off x="0" y="0"/>
          <a:ext cx="0" cy="0"/>
          <a:chOff x="0" y="0"/>
          <a:chExt cx="0" cy="0"/>
        </a:xfrm>
      </p:grpSpPr>
      <p:pic>
        <p:nvPicPr>
          <p:cNvPr id="2" name="Mercury_HMI_I_noLD_WholeSun 4">
            <a:hlinkClick r:id="" action="ppaction://media"/>
            <a:extLst>
              <a:ext uri="{FF2B5EF4-FFF2-40B4-BE49-F238E27FC236}">
                <a16:creationId xmlns:a16="http://schemas.microsoft.com/office/drawing/2014/main" id="{82605475-D73E-9104-76A4-3F1EC2FB58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0"/>
            <a:ext cx="6858000" cy="6858000"/>
          </a:xfrm>
          <a:prstGeom prst="rect">
            <a:avLst/>
          </a:prstGeom>
        </p:spPr>
      </p:pic>
      <p:sp>
        <p:nvSpPr>
          <p:cNvPr id="3" name="TextBox 2">
            <a:extLst>
              <a:ext uri="{FF2B5EF4-FFF2-40B4-BE49-F238E27FC236}">
                <a16:creationId xmlns:a16="http://schemas.microsoft.com/office/drawing/2014/main" id="{0097343B-7DA4-FB6D-C678-B11B773D06CE}"/>
              </a:ext>
            </a:extLst>
          </p:cNvPr>
          <p:cNvSpPr txBox="1"/>
          <p:nvPr/>
        </p:nvSpPr>
        <p:spPr>
          <a:xfrm>
            <a:off x="0" y="3136612"/>
            <a:ext cx="5225143" cy="584775"/>
          </a:xfrm>
          <a:prstGeom prst="rect">
            <a:avLst/>
          </a:prstGeom>
          <a:noFill/>
        </p:spPr>
        <p:txBody>
          <a:bodyPr wrap="square" rtlCol="0">
            <a:spAutoFit/>
          </a:bodyPr>
          <a:lstStyle/>
          <a:p>
            <a:pPr algn="ctr"/>
            <a:r>
              <a:rPr lang="en-US" sz="3200" dirty="0">
                <a:solidFill>
                  <a:schemeClr val="bg1"/>
                </a:solidFill>
                <a:latin typeface="Georgia" panose="02040502050405020303" pitchFamily="18" charset="0"/>
              </a:rPr>
              <a:t>Mercury Transit 2016</a:t>
            </a:r>
          </a:p>
        </p:txBody>
      </p:sp>
    </p:spTree>
    <p:extLst>
      <p:ext uri="{BB962C8B-B14F-4D97-AF65-F5344CB8AC3E}">
        <p14:creationId xmlns:p14="http://schemas.microsoft.com/office/powerpoint/2010/main" val="3519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D464577-CD51-E807-0250-CB7D7C514417}"/>
            </a:ext>
          </a:extLst>
        </p:cNvPr>
        <p:cNvGrpSpPr/>
        <p:nvPr/>
      </p:nvGrpSpPr>
      <p:grpSpPr>
        <a:xfrm>
          <a:off x="0" y="0"/>
          <a:ext cx="0" cy="0"/>
          <a:chOff x="0" y="0"/>
          <a:chExt cx="0" cy="0"/>
        </a:xfrm>
      </p:grpSpPr>
      <p:pic>
        <p:nvPicPr>
          <p:cNvPr id="28674" name="Picture 2" descr="Bands of white, tan, and orange clouds shroud Venus in this view from a spacecraft.">
            <a:extLst>
              <a:ext uri="{FF2B5EF4-FFF2-40B4-BE49-F238E27FC236}">
                <a16:creationId xmlns:a16="http://schemas.microsoft.com/office/drawing/2014/main" id="{D576EE02-26D6-8405-F92A-0673BA671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5B6DD2-A1B1-3ECC-0FB7-B3991DE25377}"/>
              </a:ext>
            </a:extLst>
          </p:cNvPr>
          <p:cNvSpPr txBox="1"/>
          <p:nvPr/>
        </p:nvSpPr>
        <p:spPr>
          <a:xfrm>
            <a:off x="339634" y="2644170"/>
            <a:ext cx="5225143" cy="1569660"/>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Venus </a:t>
            </a:r>
          </a:p>
          <a:p>
            <a:pPr algn="ctr"/>
            <a:endParaRPr lang="en-US" sz="3200" b="1" dirty="0">
              <a:solidFill>
                <a:schemeClr val="bg1"/>
              </a:solidFill>
              <a:latin typeface="Georgia" panose="02040502050405020303" pitchFamily="18" charset="0"/>
            </a:endParaRPr>
          </a:p>
          <a:p>
            <a:pPr algn="ctr"/>
            <a:r>
              <a:rPr lang="en-US" sz="3200" b="1" dirty="0">
                <a:solidFill>
                  <a:schemeClr val="bg1"/>
                </a:solidFill>
                <a:latin typeface="Georgia" panose="02040502050405020303" pitchFamily="18" charset="0"/>
              </a:rPr>
              <a:t>Mariner 10, 1974</a:t>
            </a:r>
          </a:p>
        </p:txBody>
      </p:sp>
    </p:spTree>
    <p:extLst>
      <p:ext uri="{BB962C8B-B14F-4D97-AF65-F5344CB8AC3E}">
        <p14:creationId xmlns:p14="http://schemas.microsoft.com/office/powerpoint/2010/main" val="3460570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CDC360-5A9B-1482-03C6-41FA5881069B}"/>
            </a:ext>
          </a:extLst>
        </p:cNvPr>
        <p:cNvGrpSpPr/>
        <p:nvPr/>
      </p:nvGrpSpPr>
      <p:grpSpPr>
        <a:xfrm>
          <a:off x="0" y="0"/>
          <a:ext cx="0" cy="0"/>
          <a:chOff x="0" y="0"/>
          <a:chExt cx="0" cy="0"/>
        </a:xfrm>
      </p:grpSpPr>
      <p:pic>
        <p:nvPicPr>
          <p:cNvPr id="29698" name="Picture 2" descr="ESA - Greenhouse effects... also on other planets">
            <a:extLst>
              <a:ext uri="{FF2B5EF4-FFF2-40B4-BE49-F238E27FC236}">
                <a16:creationId xmlns:a16="http://schemas.microsoft.com/office/drawing/2014/main" id="{B2A55A71-CF15-1640-F230-EF3C5F2FF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3B092D-6FDA-226B-D1A3-4D1EC76DC7E5}"/>
              </a:ext>
            </a:extLst>
          </p:cNvPr>
          <p:cNvSpPr txBox="1"/>
          <p:nvPr/>
        </p:nvSpPr>
        <p:spPr>
          <a:xfrm>
            <a:off x="108857" y="2028616"/>
            <a:ext cx="5225143" cy="3170099"/>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Venus </a:t>
            </a:r>
          </a:p>
          <a:p>
            <a:pPr algn="ctr"/>
            <a:endParaRPr lang="en-US" sz="2400" b="1" dirty="0">
              <a:solidFill>
                <a:schemeClr val="bg1"/>
              </a:solidFill>
              <a:latin typeface="Georgia" panose="02040502050405020303" pitchFamily="18" charset="0"/>
            </a:endParaRPr>
          </a:p>
          <a:p>
            <a:pPr algn="ctr"/>
            <a:r>
              <a:rPr lang="en-US" sz="2400" b="1" dirty="0">
                <a:solidFill>
                  <a:schemeClr val="bg1"/>
                </a:solidFill>
                <a:latin typeface="Georgia" panose="02040502050405020303" pitchFamily="18" charset="0"/>
              </a:rPr>
              <a:t>Atmosphere is 96.5% CO</a:t>
            </a:r>
            <a:r>
              <a:rPr lang="en-US" sz="2400" b="1" baseline="-25000" dirty="0">
                <a:solidFill>
                  <a:schemeClr val="bg1"/>
                </a:solidFill>
                <a:latin typeface="Georgia" panose="02040502050405020303" pitchFamily="18" charset="0"/>
              </a:rPr>
              <a:t>2</a:t>
            </a:r>
          </a:p>
          <a:p>
            <a:pPr algn="ctr"/>
            <a:r>
              <a:rPr lang="en-US" sz="2400" b="1" dirty="0">
                <a:solidFill>
                  <a:schemeClr val="bg1"/>
                </a:solidFill>
                <a:latin typeface="Georgia" panose="02040502050405020303" pitchFamily="18" charset="0"/>
              </a:rPr>
              <a:t>90 times thicker than Earth’s</a:t>
            </a:r>
          </a:p>
          <a:p>
            <a:pPr algn="ctr"/>
            <a:endParaRPr lang="en-US" sz="2400" b="1" dirty="0">
              <a:solidFill>
                <a:schemeClr val="bg1"/>
              </a:solidFill>
              <a:latin typeface="Georgia" panose="02040502050405020303" pitchFamily="18" charset="0"/>
            </a:endParaRPr>
          </a:p>
          <a:p>
            <a:pPr algn="ctr"/>
            <a:r>
              <a:rPr lang="en-US" sz="2400" b="1" dirty="0">
                <a:solidFill>
                  <a:schemeClr val="bg1"/>
                </a:solidFill>
                <a:latin typeface="Georgia" panose="02040502050405020303" pitchFamily="18" charset="0"/>
              </a:rPr>
              <a:t>Runaway Greenhouse Effect</a:t>
            </a:r>
          </a:p>
          <a:p>
            <a:pPr algn="ctr"/>
            <a:endParaRPr lang="en-US" sz="2400" b="1" dirty="0">
              <a:solidFill>
                <a:schemeClr val="bg1"/>
              </a:solidFill>
              <a:latin typeface="Georgia" panose="02040502050405020303" pitchFamily="18" charset="0"/>
            </a:endParaRPr>
          </a:p>
          <a:p>
            <a:pPr algn="ctr"/>
            <a:r>
              <a:rPr lang="en-US" sz="2400" b="1" dirty="0">
                <a:solidFill>
                  <a:schemeClr val="bg1"/>
                </a:solidFill>
                <a:latin typeface="Georgia" panose="02040502050405020303" pitchFamily="18" charset="0"/>
              </a:rPr>
              <a:t>460°C</a:t>
            </a:r>
          </a:p>
        </p:txBody>
      </p:sp>
    </p:spTree>
    <p:extLst>
      <p:ext uri="{BB962C8B-B14F-4D97-AF65-F5344CB8AC3E}">
        <p14:creationId xmlns:p14="http://schemas.microsoft.com/office/powerpoint/2010/main" val="305397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descr="Our Solar System : Average Temperature and Distance from the Sun">
            <a:extLst>
              <a:ext uri="{FF2B5EF4-FFF2-40B4-BE49-F238E27FC236}">
                <a16:creationId xmlns:a16="http://schemas.microsoft.com/office/drawing/2014/main" id="{AA51DC74-3872-B5DE-4054-4DED987CB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0"/>
            <a:ext cx="9707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699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07789A-DE3D-98D8-7E93-756E7F635ED3}"/>
            </a:ext>
          </a:extLst>
        </p:cNvPr>
        <p:cNvGrpSpPr/>
        <p:nvPr/>
      </p:nvGrpSpPr>
      <p:grpSpPr>
        <a:xfrm>
          <a:off x="0" y="0"/>
          <a:ext cx="0" cy="0"/>
          <a:chOff x="0" y="0"/>
          <a:chExt cx="0" cy="0"/>
        </a:xfrm>
      </p:grpSpPr>
      <p:pic>
        <p:nvPicPr>
          <p:cNvPr id="30722" name="Picture 2" descr="PPT - 3 - 4 Venus PowerPoint Presentation, free download - ID:2891400">
            <a:extLst>
              <a:ext uri="{FF2B5EF4-FFF2-40B4-BE49-F238E27FC236}">
                <a16:creationId xmlns:a16="http://schemas.microsoft.com/office/drawing/2014/main" id="{4AB44FAD-5DAF-DA19-74E0-2E5EC9F6F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60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CA2E77-13C8-637D-9CFA-11CF3E924231}"/>
            </a:ext>
          </a:extLst>
        </p:cNvPr>
        <p:cNvGrpSpPr/>
        <p:nvPr/>
      </p:nvGrpSpPr>
      <p:grpSpPr>
        <a:xfrm>
          <a:off x="0" y="0"/>
          <a:ext cx="0" cy="0"/>
          <a:chOff x="0" y="0"/>
          <a:chExt cx="0" cy="0"/>
        </a:xfrm>
      </p:grpSpPr>
      <p:pic>
        <p:nvPicPr>
          <p:cNvPr id="31746" name="Picture 2" descr="Venus, Radar Map by Jpl / Nasa / Science Photo Library">
            <a:extLst>
              <a:ext uri="{FF2B5EF4-FFF2-40B4-BE49-F238E27FC236}">
                <a16:creationId xmlns:a16="http://schemas.microsoft.com/office/drawing/2014/main" id="{8D18B783-E8B7-6D3E-070B-772A38EF1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00A6BB-54D0-A2BB-E73D-584890F001D1}"/>
              </a:ext>
            </a:extLst>
          </p:cNvPr>
          <p:cNvSpPr txBox="1"/>
          <p:nvPr/>
        </p:nvSpPr>
        <p:spPr>
          <a:xfrm>
            <a:off x="108857" y="2767280"/>
            <a:ext cx="5225143" cy="1323439"/>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Venus </a:t>
            </a:r>
          </a:p>
          <a:p>
            <a:pPr algn="ctr"/>
            <a:endParaRPr lang="en-US" sz="2400" b="1" dirty="0">
              <a:solidFill>
                <a:schemeClr val="bg1"/>
              </a:solidFill>
              <a:latin typeface="Georgia" panose="02040502050405020303" pitchFamily="18" charset="0"/>
            </a:endParaRPr>
          </a:p>
          <a:p>
            <a:pPr algn="ctr"/>
            <a:r>
              <a:rPr lang="en-US" sz="2400" b="1" dirty="0">
                <a:solidFill>
                  <a:schemeClr val="bg1"/>
                </a:solidFill>
                <a:latin typeface="Georgia" panose="02040502050405020303" pitchFamily="18" charset="0"/>
              </a:rPr>
              <a:t>Surface Radar Map</a:t>
            </a:r>
          </a:p>
        </p:txBody>
      </p:sp>
    </p:spTree>
    <p:extLst>
      <p:ext uri="{BB962C8B-B14F-4D97-AF65-F5344CB8AC3E}">
        <p14:creationId xmlns:p14="http://schemas.microsoft.com/office/powerpoint/2010/main" val="1363887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F228C5-4A61-FBF1-4D3F-9862F5D0A3AA}"/>
              </a:ext>
            </a:extLst>
          </p:cNvPr>
          <p:cNvGrpSpPr/>
          <p:nvPr/>
        </p:nvGrpSpPr>
        <p:grpSpPr>
          <a:xfrm>
            <a:off x="2238103" y="1924594"/>
            <a:ext cx="7715794" cy="3018038"/>
            <a:chOff x="2238103" y="1924594"/>
            <a:chExt cx="7715794" cy="3018038"/>
          </a:xfrm>
        </p:grpSpPr>
        <p:sp>
          <p:nvSpPr>
            <p:cNvPr id="3" name="TextBox 2">
              <a:extLst>
                <a:ext uri="{FF2B5EF4-FFF2-40B4-BE49-F238E27FC236}">
                  <a16:creationId xmlns:a16="http://schemas.microsoft.com/office/drawing/2014/main" id="{5CB8CB49-A88F-59A2-2601-5ABCB12BC062}"/>
                </a:ext>
              </a:extLst>
            </p:cNvPr>
            <p:cNvSpPr txBox="1"/>
            <p:nvPr/>
          </p:nvSpPr>
          <p:spPr>
            <a:xfrm>
              <a:off x="3048000" y="3803859"/>
              <a:ext cx="6096000" cy="1138773"/>
            </a:xfrm>
            <a:prstGeom prst="rect">
              <a:avLst/>
            </a:prstGeom>
            <a:noFill/>
          </p:spPr>
          <p:txBody>
            <a:bodyPr wrap="square">
              <a:spAutoFit/>
            </a:bodyPr>
            <a:lstStyle/>
            <a:p>
              <a:endParaRPr lang="en-US" dirty="0">
                <a:hlinkClick r:id="rId2"/>
              </a:endParaRPr>
            </a:p>
            <a:p>
              <a:r>
                <a:rPr lang="en-US" sz="3200" dirty="0">
                  <a:latin typeface="Georgia" panose="02040502050405020303" pitchFamily="18" charset="0"/>
                  <a:hlinkClick r:id="rId2"/>
                </a:rPr>
                <a:t>https://youtu.be/jJ1CuczGwvk</a:t>
              </a:r>
              <a:endParaRPr lang="en-US" sz="3200" dirty="0">
                <a:latin typeface="Georgia" panose="02040502050405020303" pitchFamily="18" charset="0"/>
              </a:endParaRPr>
            </a:p>
            <a:p>
              <a:endParaRPr lang="en-US" dirty="0"/>
            </a:p>
          </p:txBody>
        </p:sp>
        <p:sp>
          <p:nvSpPr>
            <p:cNvPr id="4" name="TextBox 3">
              <a:extLst>
                <a:ext uri="{FF2B5EF4-FFF2-40B4-BE49-F238E27FC236}">
                  <a16:creationId xmlns:a16="http://schemas.microsoft.com/office/drawing/2014/main" id="{0CC2DC6D-CD31-EFA9-1F2F-682F06ECD13E}"/>
                </a:ext>
              </a:extLst>
            </p:cNvPr>
            <p:cNvSpPr txBox="1"/>
            <p:nvPr/>
          </p:nvSpPr>
          <p:spPr>
            <a:xfrm>
              <a:off x="2238103" y="1924594"/>
              <a:ext cx="7715794" cy="1077218"/>
            </a:xfrm>
            <a:prstGeom prst="rect">
              <a:avLst/>
            </a:prstGeom>
            <a:noFill/>
          </p:spPr>
          <p:txBody>
            <a:bodyPr wrap="square" rtlCol="0">
              <a:spAutoFit/>
            </a:bodyPr>
            <a:lstStyle/>
            <a:p>
              <a:pPr algn="ctr"/>
              <a:r>
                <a:rPr lang="en-US" sz="3200" b="1" dirty="0">
                  <a:latin typeface="Georgia" panose="02040502050405020303" pitchFamily="18" charset="0"/>
                </a:rPr>
                <a:t>Transit of Venus</a:t>
              </a:r>
            </a:p>
            <a:p>
              <a:pPr algn="ctr"/>
              <a:r>
                <a:rPr lang="en-US" sz="3200" b="1" dirty="0">
                  <a:latin typeface="Georgia" panose="02040502050405020303" pitchFamily="18" charset="0"/>
                </a:rPr>
                <a:t>05 – 06 June 2012</a:t>
              </a:r>
            </a:p>
          </p:txBody>
        </p:sp>
      </p:grpSp>
    </p:spTree>
    <p:extLst>
      <p:ext uri="{BB962C8B-B14F-4D97-AF65-F5344CB8AC3E}">
        <p14:creationId xmlns:p14="http://schemas.microsoft.com/office/powerpoint/2010/main" val="1919509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41FE27-3594-E285-CB2E-7B0FD1604039}"/>
            </a:ext>
          </a:extLst>
        </p:cNvPr>
        <p:cNvGrpSpPr/>
        <p:nvPr/>
      </p:nvGrpSpPr>
      <p:grpSpPr>
        <a:xfrm>
          <a:off x="0" y="0"/>
          <a:ext cx="0" cy="0"/>
          <a:chOff x="0" y="0"/>
          <a:chExt cx="0" cy="0"/>
        </a:xfrm>
      </p:grpSpPr>
      <p:pic>
        <p:nvPicPr>
          <p:cNvPr id="32770" name="Picture 2">
            <a:extLst>
              <a:ext uri="{FF2B5EF4-FFF2-40B4-BE49-F238E27FC236}">
                <a16:creationId xmlns:a16="http://schemas.microsoft.com/office/drawing/2014/main" id="{C655F99D-A339-A401-FAF3-2FC729ACF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D49BFD-8E25-DBD7-53B7-9E36DE294F5E}"/>
              </a:ext>
            </a:extLst>
          </p:cNvPr>
          <p:cNvSpPr txBox="1"/>
          <p:nvPr/>
        </p:nvSpPr>
        <p:spPr>
          <a:xfrm>
            <a:off x="108857" y="2767280"/>
            <a:ext cx="5225143" cy="1323439"/>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Earth </a:t>
            </a:r>
          </a:p>
          <a:p>
            <a:pPr algn="ctr"/>
            <a:endParaRPr lang="en-US" sz="2400" b="1" dirty="0">
              <a:solidFill>
                <a:schemeClr val="bg1"/>
              </a:solidFill>
              <a:latin typeface="Georgia" panose="02040502050405020303" pitchFamily="18" charset="0"/>
            </a:endParaRPr>
          </a:p>
          <a:p>
            <a:pPr algn="ctr"/>
            <a:r>
              <a:rPr lang="en-US" sz="2400" b="1" dirty="0">
                <a:solidFill>
                  <a:schemeClr val="bg1"/>
                </a:solidFill>
                <a:latin typeface="Georgia" panose="02040502050405020303" pitchFamily="18" charset="0"/>
              </a:rPr>
              <a:t>The Blue Marble</a:t>
            </a:r>
          </a:p>
        </p:txBody>
      </p:sp>
    </p:spTree>
    <p:extLst>
      <p:ext uri="{BB962C8B-B14F-4D97-AF65-F5344CB8AC3E}">
        <p14:creationId xmlns:p14="http://schemas.microsoft.com/office/powerpoint/2010/main" val="2756659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88C2D5-5E8B-13FE-4E1B-4FFD026C7216}"/>
            </a:ext>
          </a:extLst>
        </p:cNvPr>
        <p:cNvGrpSpPr/>
        <p:nvPr/>
      </p:nvGrpSpPr>
      <p:grpSpPr>
        <a:xfrm>
          <a:off x="0" y="0"/>
          <a:ext cx="0" cy="0"/>
          <a:chOff x="0" y="0"/>
          <a:chExt cx="0" cy="0"/>
        </a:xfrm>
      </p:grpSpPr>
      <p:pic>
        <p:nvPicPr>
          <p:cNvPr id="33794" name="Picture 2" descr="Secret to Life:Goldilocks Zone and the Three-Body Problem">
            <a:extLst>
              <a:ext uri="{FF2B5EF4-FFF2-40B4-BE49-F238E27FC236}">
                <a16:creationId xmlns:a16="http://schemas.microsoft.com/office/drawing/2014/main" id="{F70EF71C-9A71-1336-4C51-96B82B54C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4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In the protoplanetary disk, pebbles turn from rocks to asteroids to  planetesimals. How do you get pebbles? | Astronomy.com">
            <a:extLst>
              <a:ext uri="{FF2B5EF4-FFF2-40B4-BE49-F238E27FC236}">
                <a16:creationId xmlns:a16="http://schemas.microsoft.com/office/drawing/2014/main" id="{C7FCE495-61FA-D85E-1FDB-5015FFE45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762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707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2FB0C3-A8B0-7A86-0731-B357587F61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E53526-6479-9416-F0A4-584D4E6C3D75}"/>
              </a:ext>
            </a:extLst>
          </p:cNvPr>
          <p:cNvSpPr txBox="1"/>
          <p:nvPr/>
        </p:nvSpPr>
        <p:spPr>
          <a:xfrm>
            <a:off x="616132" y="797511"/>
            <a:ext cx="10959736" cy="5262979"/>
          </a:xfrm>
          <a:prstGeom prst="rect">
            <a:avLst/>
          </a:prstGeom>
          <a:noFill/>
        </p:spPr>
        <p:txBody>
          <a:bodyPr wrap="square" rtlCol="0">
            <a:spAutoFit/>
          </a:bodyPr>
          <a:lstStyle/>
          <a:p>
            <a:r>
              <a:rPr lang="en-US" sz="3600" b="1" dirty="0">
                <a:solidFill>
                  <a:schemeClr val="bg1"/>
                </a:solidFill>
                <a:latin typeface="Georgia" panose="02040502050405020303" pitchFamily="18" charset="0"/>
              </a:rPr>
              <a:t>Unique Features of Earth</a:t>
            </a:r>
          </a:p>
          <a:p>
            <a:endParaRPr lang="en-US" sz="3600" b="1" dirty="0">
              <a:solidFill>
                <a:schemeClr val="bg1"/>
              </a:solidFill>
              <a:latin typeface="Georgia" panose="02040502050405020303" pitchFamily="18" charset="0"/>
            </a:endParaRPr>
          </a:p>
          <a:p>
            <a:pPr marL="342900" indent="-342900">
              <a:buFont typeface="Arial" panose="020B0604020202020204" pitchFamily="34" charset="0"/>
              <a:buChar char="•"/>
            </a:pPr>
            <a:r>
              <a:rPr lang="en-US" sz="2400" b="1" dirty="0">
                <a:solidFill>
                  <a:schemeClr val="bg1"/>
                </a:solidFill>
                <a:latin typeface="Georgia" panose="02040502050405020303" pitchFamily="18" charset="0"/>
              </a:rPr>
              <a:t>Stable, liquid water – 70% of the surface, universal solvent</a:t>
            </a:r>
          </a:p>
          <a:p>
            <a:pPr marL="342900" indent="-342900">
              <a:buFont typeface="Arial" panose="020B0604020202020204" pitchFamily="34" charset="0"/>
              <a:buChar char="•"/>
            </a:pPr>
            <a:endParaRPr lang="en-US" sz="2400" b="1" dirty="0">
              <a:solidFill>
                <a:schemeClr val="bg1"/>
              </a:solidFill>
              <a:latin typeface="Georgia" panose="02040502050405020303" pitchFamily="18" charset="0"/>
            </a:endParaRPr>
          </a:p>
          <a:p>
            <a:pPr marL="342900" indent="-342900">
              <a:buFont typeface="Arial" panose="020B0604020202020204" pitchFamily="34" charset="0"/>
              <a:buChar char="•"/>
            </a:pPr>
            <a:r>
              <a:rPr lang="en-US" sz="2400" b="1" dirty="0">
                <a:solidFill>
                  <a:schemeClr val="bg1"/>
                </a:solidFill>
                <a:latin typeface="Georgia" panose="02040502050405020303" pitchFamily="18" charset="0"/>
              </a:rPr>
              <a:t>Nitrogen and oxygen atmosphere – protects the surface</a:t>
            </a:r>
          </a:p>
          <a:p>
            <a:pPr marL="342900" indent="-342900">
              <a:buFont typeface="Arial" panose="020B0604020202020204" pitchFamily="34" charset="0"/>
              <a:buChar char="•"/>
            </a:pPr>
            <a:endParaRPr lang="en-US" sz="2400" b="1" dirty="0">
              <a:solidFill>
                <a:schemeClr val="bg1"/>
              </a:solidFill>
              <a:latin typeface="Georgia" panose="02040502050405020303" pitchFamily="18" charset="0"/>
            </a:endParaRPr>
          </a:p>
          <a:p>
            <a:pPr marL="342900" indent="-342900">
              <a:buFont typeface="Arial" panose="020B0604020202020204" pitchFamily="34" charset="0"/>
              <a:buChar char="•"/>
            </a:pPr>
            <a:r>
              <a:rPr lang="en-US" sz="2400" b="1" dirty="0">
                <a:solidFill>
                  <a:schemeClr val="bg1"/>
                </a:solidFill>
                <a:latin typeface="Georgia" panose="02040502050405020303" pitchFamily="18" charset="0"/>
              </a:rPr>
              <a:t>Located in the habitable zone – temperatures that allow for life</a:t>
            </a:r>
          </a:p>
          <a:p>
            <a:pPr marL="342900" indent="-342900">
              <a:buFont typeface="Arial" panose="020B0604020202020204" pitchFamily="34" charset="0"/>
              <a:buChar char="•"/>
            </a:pPr>
            <a:endParaRPr lang="en-US" sz="2400" b="1" dirty="0">
              <a:solidFill>
                <a:schemeClr val="bg1"/>
              </a:solidFill>
              <a:latin typeface="Georgia" panose="02040502050405020303" pitchFamily="18" charset="0"/>
            </a:endParaRPr>
          </a:p>
          <a:p>
            <a:pPr marL="342900" indent="-342900">
              <a:buFont typeface="Arial" panose="020B0604020202020204" pitchFamily="34" charset="0"/>
              <a:buChar char="•"/>
            </a:pPr>
            <a:r>
              <a:rPr lang="en-US" sz="2400" b="1" dirty="0">
                <a:solidFill>
                  <a:schemeClr val="bg1"/>
                </a:solidFill>
                <a:latin typeface="Georgia" panose="02040502050405020303" pitchFamily="18" charset="0"/>
              </a:rPr>
              <a:t>Active plate tectonics – cycles and regulates carbon and nutrients</a:t>
            </a:r>
          </a:p>
          <a:p>
            <a:pPr marL="342900" indent="-342900">
              <a:buFont typeface="Arial" panose="020B0604020202020204" pitchFamily="34" charset="0"/>
              <a:buChar char="•"/>
            </a:pPr>
            <a:endParaRPr lang="en-US" sz="2400" b="1" dirty="0">
              <a:solidFill>
                <a:schemeClr val="bg1"/>
              </a:solidFill>
              <a:latin typeface="Georgia" panose="02040502050405020303" pitchFamily="18" charset="0"/>
            </a:endParaRPr>
          </a:p>
          <a:p>
            <a:pPr marL="342900" indent="-342900">
              <a:buFont typeface="Arial" panose="020B0604020202020204" pitchFamily="34" charset="0"/>
              <a:buChar char="•"/>
            </a:pPr>
            <a:r>
              <a:rPr lang="en-US" sz="2400" b="1" dirty="0">
                <a:solidFill>
                  <a:schemeClr val="bg1"/>
                </a:solidFill>
                <a:latin typeface="Georgia" panose="02040502050405020303" pitchFamily="18" charset="0"/>
              </a:rPr>
              <a:t>Strong magnetic field – shields against solar wind</a:t>
            </a:r>
          </a:p>
          <a:p>
            <a:pPr marL="342900" indent="-342900">
              <a:buFont typeface="Arial" panose="020B0604020202020204" pitchFamily="34" charset="0"/>
              <a:buChar char="•"/>
            </a:pPr>
            <a:endParaRPr lang="en-US" sz="2400" b="1" dirty="0">
              <a:solidFill>
                <a:schemeClr val="bg1"/>
              </a:solidFill>
              <a:latin typeface="Georgia" panose="02040502050405020303" pitchFamily="18" charset="0"/>
            </a:endParaRPr>
          </a:p>
          <a:p>
            <a:pPr marL="342900" indent="-342900">
              <a:buFont typeface="Arial" panose="020B0604020202020204" pitchFamily="34" charset="0"/>
              <a:buChar char="•"/>
            </a:pPr>
            <a:r>
              <a:rPr lang="en-US" sz="2400" b="1" dirty="0">
                <a:solidFill>
                  <a:schemeClr val="bg1"/>
                </a:solidFill>
                <a:latin typeface="Georgia" panose="02040502050405020303" pitchFamily="18" charset="0"/>
              </a:rPr>
              <a:t>Stabilizing Moon – prevents drastic climate shifts, generates tides</a:t>
            </a:r>
          </a:p>
        </p:txBody>
      </p:sp>
    </p:spTree>
    <p:extLst>
      <p:ext uri="{BB962C8B-B14F-4D97-AF65-F5344CB8AC3E}">
        <p14:creationId xmlns:p14="http://schemas.microsoft.com/office/powerpoint/2010/main" val="4157484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73DEB34-F6C7-081A-F884-3E0FDB642ED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30FFDE3-4F93-97FC-B3EC-753D81DFB082}"/>
              </a:ext>
            </a:extLst>
          </p:cNvPr>
          <p:cNvSpPr txBox="1"/>
          <p:nvPr/>
        </p:nvSpPr>
        <p:spPr>
          <a:xfrm>
            <a:off x="2634343" y="1483697"/>
            <a:ext cx="6923315" cy="923330"/>
          </a:xfrm>
          <a:prstGeom prst="rect">
            <a:avLst/>
          </a:prstGeom>
          <a:noFill/>
        </p:spPr>
        <p:txBody>
          <a:bodyPr wrap="square">
            <a:spAutoFit/>
          </a:bodyPr>
          <a:lstStyle/>
          <a:p>
            <a:r>
              <a:rPr lang="en-US" b="0" i="0" u="none" strike="noStrike" dirty="0">
                <a:solidFill>
                  <a:schemeClr val="bg1"/>
                </a:solidFill>
                <a:effectLst/>
                <a:latin typeface="Georgia" panose="02040502050405020303" pitchFamily="18" charset="0"/>
              </a:rPr>
              <a:t>Life on Earth began approximately 3.5 to 4 billion years ago, </a:t>
            </a:r>
            <a:r>
              <a:rPr lang="en-US" dirty="0">
                <a:solidFill>
                  <a:schemeClr val="bg1"/>
                </a:solidFill>
                <a:effectLst/>
                <a:latin typeface="Georgia" panose="02040502050405020303" pitchFamily="18" charset="0"/>
              </a:rPr>
              <a:t>likely through </a:t>
            </a:r>
            <a:r>
              <a:rPr lang="en-US" b="1" u="sng" dirty="0">
                <a:solidFill>
                  <a:schemeClr val="bg1"/>
                </a:solidFill>
                <a:effectLst/>
                <a:latin typeface="Georgia" panose="02040502050405020303" pitchFamily="18" charset="0"/>
                <a:hlinkClick r:id="rId2">
                  <a:extLst>
                    <a:ext uri="{A12FA001-AC4F-418D-AE19-62706E023703}">
                      <ahyp:hlinkClr xmlns:ahyp="http://schemas.microsoft.com/office/drawing/2018/hyperlinkcolor" val="tx"/>
                    </a:ext>
                  </a:extLst>
                </a:hlinkClick>
              </a:rPr>
              <a:t>abiogenesis</a:t>
            </a:r>
            <a:r>
              <a:rPr lang="en-US" dirty="0">
                <a:solidFill>
                  <a:schemeClr val="bg1"/>
                </a:solidFill>
                <a:effectLst/>
                <a:latin typeface="Georgia" panose="02040502050405020303" pitchFamily="18" charset="0"/>
              </a:rPr>
              <a:t>, where non-living organic compounds transformed into self-replicating molecular systems</a:t>
            </a:r>
            <a:r>
              <a:rPr lang="en-US" b="0" i="0" u="none" strike="noStrike" dirty="0">
                <a:solidFill>
                  <a:schemeClr val="bg1"/>
                </a:solidFill>
                <a:effectLst/>
                <a:latin typeface="Georgia" panose="02040502050405020303" pitchFamily="18" charset="0"/>
              </a:rPr>
              <a:t>. </a:t>
            </a:r>
            <a:endParaRPr lang="en-US" dirty="0">
              <a:solidFill>
                <a:schemeClr val="bg1"/>
              </a:solidFill>
              <a:latin typeface="Georgia" panose="02040502050405020303" pitchFamily="18" charset="0"/>
            </a:endParaRPr>
          </a:p>
        </p:txBody>
      </p:sp>
      <p:sp>
        <p:nvSpPr>
          <p:cNvPr id="9" name="Rectangle 9">
            <a:extLst>
              <a:ext uri="{FF2B5EF4-FFF2-40B4-BE49-F238E27FC236}">
                <a16:creationId xmlns:a16="http://schemas.microsoft.com/office/drawing/2014/main" id="{4F71AE8D-D2C3-3671-9C80-9DA034A2770E}"/>
              </a:ext>
            </a:extLst>
          </p:cNvPr>
          <p:cNvSpPr>
            <a:spLocks noChangeArrowheads="1"/>
          </p:cNvSpPr>
          <p:nvPr/>
        </p:nvSpPr>
        <p:spPr bwMode="auto">
          <a:xfrm>
            <a:off x="4262846" y="2864227"/>
            <a:ext cx="3666309"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bg1"/>
              </a:solidFill>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solidFill>
                  <a:schemeClr val="bg1"/>
                </a:solidFill>
                <a:latin typeface="Georgia" panose="02040502050405020303" pitchFamily="18" charset="0"/>
              </a:rPr>
              <a:t> The RNA World Hypothesis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solidFill>
                <a:schemeClr val="bg1"/>
              </a:solidFill>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solidFill>
                  <a:schemeClr val="bg1"/>
                </a:solidFill>
                <a:latin typeface="Georgia" panose="02040502050405020303" pitchFamily="18" charset="0"/>
              </a:rPr>
              <a:t> Deep-Sea Hydrothermal Vents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solidFill>
                <a:schemeClr val="bg1"/>
              </a:solidFill>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solidFill>
                  <a:schemeClr val="bg1"/>
                </a:solidFill>
                <a:latin typeface="Georgia" panose="02040502050405020303" pitchFamily="18" charset="0"/>
              </a:rPr>
              <a:t> Chemical Evolution</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solidFill>
                <a:schemeClr val="bg1"/>
              </a:solidFill>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dirty="0">
                <a:solidFill>
                  <a:schemeClr val="bg1"/>
                </a:solidFill>
                <a:latin typeface="Georgia" panose="02040502050405020303" pitchFamily="18" charset="0"/>
              </a:rPr>
              <a:t> Alternative Theory (Panspermia)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5668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97137D-55C0-8A50-9FA8-54D93F487B2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6958A20-DFC1-9A21-2741-920F42664FCA}"/>
              </a:ext>
            </a:extLst>
          </p:cNvPr>
          <p:cNvGrpSpPr/>
          <p:nvPr/>
        </p:nvGrpSpPr>
        <p:grpSpPr>
          <a:xfrm>
            <a:off x="676835" y="1631634"/>
            <a:ext cx="10838331" cy="3659567"/>
            <a:chOff x="704267" y="1631634"/>
            <a:chExt cx="10838331" cy="3659567"/>
          </a:xfrm>
        </p:grpSpPr>
        <p:pic>
          <p:nvPicPr>
            <p:cNvPr id="3" name="Picture 2">
              <a:extLst>
                <a:ext uri="{FF2B5EF4-FFF2-40B4-BE49-F238E27FC236}">
                  <a16:creationId xmlns:a16="http://schemas.microsoft.com/office/drawing/2014/main" id="{E1EF7E8C-C201-A15E-6852-E0F502D677B7}"/>
                </a:ext>
              </a:extLst>
            </p:cNvPr>
            <p:cNvPicPr>
              <a:picLocks noChangeAspect="1"/>
            </p:cNvPicPr>
            <p:nvPr/>
          </p:nvPicPr>
          <p:blipFill>
            <a:blip r:embed="rId2"/>
            <a:stretch>
              <a:fillRect/>
            </a:stretch>
          </p:blipFill>
          <p:spPr>
            <a:xfrm>
              <a:off x="704267" y="1632188"/>
              <a:ext cx="5120640" cy="3658459"/>
            </a:xfrm>
            <a:prstGeom prst="rect">
              <a:avLst/>
            </a:prstGeom>
          </p:spPr>
        </p:pic>
        <p:pic>
          <p:nvPicPr>
            <p:cNvPr id="5" name="Picture 4">
              <a:extLst>
                <a:ext uri="{FF2B5EF4-FFF2-40B4-BE49-F238E27FC236}">
                  <a16:creationId xmlns:a16="http://schemas.microsoft.com/office/drawing/2014/main" id="{0D578E81-259C-1DA5-A9D5-DC4F5A43C94F}"/>
                </a:ext>
              </a:extLst>
            </p:cNvPr>
            <p:cNvPicPr>
              <a:picLocks noChangeAspect="1"/>
            </p:cNvPicPr>
            <p:nvPr/>
          </p:nvPicPr>
          <p:blipFill>
            <a:blip r:embed="rId3"/>
            <a:stretch>
              <a:fillRect/>
            </a:stretch>
          </p:blipFill>
          <p:spPr>
            <a:xfrm>
              <a:off x="6367094" y="1631634"/>
              <a:ext cx="5175504" cy="3659567"/>
            </a:xfrm>
            <a:prstGeom prst="rect">
              <a:avLst/>
            </a:prstGeom>
          </p:spPr>
        </p:pic>
      </p:grpSp>
    </p:spTree>
    <p:extLst>
      <p:ext uri="{BB962C8B-B14F-4D97-AF65-F5344CB8AC3E}">
        <p14:creationId xmlns:p14="http://schemas.microsoft.com/office/powerpoint/2010/main" val="1094294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0D05668-860E-6C1C-12E9-014ED7BDF7D4}"/>
            </a:ext>
          </a:extLst>
        </p:cNvPr>
        <p:cNvGrpSpPr/>
        <p:nvPr/>
      </p:nvGrpSpPr>
      <p:grpSpPr>
        <a:xfrm>
          <a:off x="0" y="0"/>
          <a:ext cx="0" cy="0"/>
          <a:chOff x="0" y="0"/>
          <a:chExt cx="0" cy="0"/>
        </a:xfrm>
      </p:grpSpPr>
      <p:pic>
        <p:nvPicPr>
          <p:cNvPr id="35842" name="Picture 2" descr="Global Temperature Report for 2024 - Berkeley Earth">
            <a:extLst>
              <a:ext uri="{FF2B5EF4-FFF2-40B4-BE49-F238E27FC236}">
                <a16:creationId xmlns:a16="http://schemas.microsoft.com/office/drawing/2014/main" id="{24D7A324-B27B-F252-739C-94AAA8336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277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33899F-0D43-D9B7-B939-6841AD38FC5F}"/>
            </a:ext>
          </a:extLst>
        </p:cNvPr>
        <p:cNvGrpSpPr/>
        <p:nvPr/>
      </p:nvGrpSpPr>
      <p:grpSpPr>
        <a:xfrm>
          <a:off x="0" y="0"/>
          <a:ext cx="0" cy="0"/>
          <a:chOff x="0" y="0"/>
          <a:chExt cx="0" cy="0"/>
        </a:xfrm>
      </p:grpSpPr>
      <p:pic>
        <p:nvPicPr>
          <p:cNvPr id="36868" name="Picture 4" descr="Global color view of Mars. A large, round, rusty-red planet. There are numerous craters all over on the planet. There is a small white circle at the top (ice cap). In the top-right quadrant of the planet there is a very large darker patch. On the bottom half there is what appears to be a long canyon that is in the shape of a smile.">
            <a:extLst>
              <a:ext uri="{FF2B5EF4-FFF2-40B4-BE49-F238E27FC236}">
                <a16:creationId xmlns:a16="http://schemas.microsoft.com/office/drawing/2014/main" id="{C63FE14E-B8BF-A7E8-31D9-ABBB6F16C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82F2FF-7C4A-45A3-2AD1-4774BA4208CA}"/>
              </a:ext>
            </a:extLst>
          </p:cNvPr>
          <p:cNvSpPr txBox="1"/>
          <p:nvPr/>
        </p:nvSpPr>
        <p:spPr>
          <a:xfrm>
            <a:off x="0" y="3136612"/>
            <a:ext cx="2973977" cy="584775"/>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Mars</a:t>
            </a:r>
          </a:p>
        </p:txBody>
      </p:sp>
    </p:spTree>
    <p:extLst>
      <p:ext uri="{BB962C8B-B14F-4D97-AF65-F5344CB8AC3E}">
        <p14:creationId xmlns:p14="http://schemas.microsoft.com/office/powerpoint/2010/main" val="1252704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0FCDF4F-2CA2-4F79-2F76-31597649A31E}"/>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7DD11D23-E31D-29E4-3F6A-10D16E3E4C2C}"/>
              </a:ext>
            </a:extLst>
          </p:cNvPr>
          <p:cNvSpPr>
            <a:spLocks noChangeArrowheads="1"/>
          </p:cNvSpPr>
          <p:nvPr/>
        </p:nvSpPr>
        <p:spPr bwMode="auto">
          <a:xfrm>
            <a:off x="2272938" y="2368292"/>
            <a:ext cx="735003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bg1"/>
                </a:solidFill>
                <a:effectLst/>
                <a:latin typeface="Georgia" panose="02040502050405020303" pitchFamily="18" charset="0"/>
              </a:rPr>
              <a:t>Oxidization:</a:t>
            </a:r>
            <a:r>
              <a:rPr kumimoji="0" lang="en-US" altLang="en-US" sz="1600" b="0" i="0" u="none" strike="noStrike" cap="none" normalizeH="0" baseline="0" dirty="0">
                <a:ln>
                  <a:noFill/>
                </a:ln>
                <a:solidFill>
                  <a:schemeClr val="bg1"/>
                </a:solidFill>
                <a:effectLst/>
                <a:latin typeface="Georgia" panose="02040502050405020303" pitchFamily="18" charset="0"/>
              </a:rPr>
              <a:t> Billions of years ago, iron in Martian rocks reacted with water and oxygen (or other oxidants like hydrogen peroxide) to form rust.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a:ln>
                <a:noFill/>
              </a:ln>
              <a:solidFill>
                <a:schemeClr val="bg1"/>
              </a:solidFill>
              <a:effectLst/>
              <a:latin typeface="Georgia" panose="02040502050405020303"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bg1"/>
                </a:solidFill>
                <a:effectLst/>
                <a:latin typeface="Georgia" panose="02040502050405020303" pitchFamily="18" charset="0"/>
              </a:rPr>
              <a:t>Erosion and Distribution:</a:t>
            </a:r>
            <a:r>
              <a:rPr kumimoji="0" lang="en-US" altLang="en-US" sz="1600" b="0" i="0" u="none" strike="noStrike" cap="none" normalizeH="0" baseline="0" dirty="0">
                <a:ln>
                  <a:noFill/>
                </a:ln>
                <a:solidFill>
                  <a:schemeClr val="bg1"/>
                </a:solidFill>
                <a:effectLst/>
                <a:latin typeface="Georgia" panose="02040502050405020303" pitchFamily="18" charset="0"/>
              </a:rPr>
              <a:t> Over time, these rusted rocks were ground into fine dust by environmental forces.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a:ln>
                <a:noFill/>
              </a:ln>
              <a:solidFill>
                <a:schemeClr val="bg1"/>
              </a:solidFill>
              <a:effectLst/>
              <a:latin typeface="Georgia" panose="02040502050405020303"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bg1"/>
                </a:solidFill>
                <a:effectLst/>
                <a:latin typeface="Georgia" panose="02040502050405020303" pitchFamily="18" charset="0"/>
              </a:rPr>
              <a:t>Global Coverage:</a:t>
            </a:r>
            <a:r>
              <a:rPr kumimoji="0" lang="en-US" altLang="en-US" sz="1600" b="0" i="0" u="none" strike="noStrike" cap="none" normalizeH="0" baseline="0" dirty="0">
                <a:ln>
                  <a:noFill/>
                </a:ln>
                <a:solidFill>
                  <a:schemeClr val="bg1"/>
                </a:solidFill>
                <a:effectLst/>
                <a:latin typeface="Georgia" panose="02040502050405020303" pitchFamily="18" charset="0"/>
              </a:rPr>
              <a:t> Massive dust storms spread this fine reddish dust across the entire planet, coating the darker, grayish volcanic rock beneath it.</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a:ln>
                <a:noFill/>
              </a:ln>
              <a:solidFill>
                <a:schemeClr val="bg1"/>
              </a:solidFill>
              <a:effectLst/>
              <a:latin typeface="Georgia" panose="02040502050405020303"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1" i="0" u="none" strike="noStrike" cap="none" normalizeH="0" baseline="0" dirty="0">
                <a:ln>
                  <a:noFill/>
                </a:ln>
                <a:solidFill>
                  <a:schemeClr val="bg1"/>
                </a:solidFill>
                <a:effectLst/>
                <a:latin typeface="Georgia" panose="02040502050405020303" pitchFamily="18" charset="0"/>
              </a:rPr>
              <a:t>Atmospheric Tint:</a:t>
            </a:r>
            <a:r>
              <a:rPr kumimoji="0" lang="en-US" altLang="en-US" sz="1600" b="0" i="0" u="none" strike="noStrike" cap="none" normalizeH="0" baseline="0" dirty="0">
                <a:ln>
                  <a:noFill/>
                </a:ln>
                <a:solidFill>
                  <a:schemeClr val="bg1"/>
                </a:solidFill>
                <a:effectLst/>
                <a:latin typeface="Georgia" panose="02040502050405020303" pitchFamily="18" charset="0"/>
              </a:rPr>
              <a:t> This same dust remains suspended in the thin atmosphere, causing the Martian sky to also appear reddish or butterscotch-colored from the surface.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600" dirty="0">
              <a:solidFill>
                <a:schemeClr val="bg1"/>
              </a:solidFill>
              <a:latin typeface="Georgia" panose="02040502050405020303" pitchFamily="18" charset="0"/>
            </a:endParaRPr>
          </a:p>
          <a:p>
            <a:pPr marL="171450" lvl="0" indent="-171450" defTabSz="914400">
              <a:buFont typeface="Arial" panose="020B0604020202020204" pitchFamily="34" charset="0"/>
              <a:buChar char="•"/>
            </a:pPr>
            <a:r>
              <a:rPr lang="en-US" sz="1600" dirty="0">
                <a:solidFill>
                  <a:schemeClr val="bg1"/>
                </a:solidFill>
                <a:latin typeface="Georgia" panose="02040502050405020303" pitchFamily="18" charset="0"/>
              </a:rPr>
              <a:t>Beneath this thin oxidized layer, which is sometimes only a few centimeters deep, the actual rock of Mars is often a dark brown or gray.</a:t>
            </a:r>
            <a:endParaRPr kumimoji="0" lang="en-US" altLang="en-US" sz="1600" b="0" i="0" u="none" strike="noStrike" cap="none" normalizeH="0" baseline="0" dirty="0">
              <a:ln>
                <a:noFill/>
              </a:ln>
              <a:solidFill>
                <a:schemeClr val="bg1"/>
              </a:solidFill>
              <a:effectLst/>
              <a:latin typeface="Georgia" panose="02040502050405020303" pitchFamily="18" charset="0"/>
            </a:endParaRPr>
          </a:p>
        </p:txBody>
      </p:sp>
      <p:sp>
        <p:nvSpPr>
          <p:cNvPr id="5" name="TextBox 4">
            <a:extLst>
              <a:ext uri="{FF2B5EF4-FFF2-40B4-BE49-F238E27FC236}">
                <a16:creationId xmlns:a16="http://schemas.microsoft.com/office/drawing/2014/main" id="{444D55D0-DC73-9D80-53D5-18E9DCEA49F9}"/>
              </a:ext>
            </a:extLst>
          </p:cNvPr>
          <p:cNvSpPr txBox="1"/>
          <p:nvPr/>
        </p:nvSpPr>
        <p:spPr>
          <a:xfrm>
            <a:off x="2272938" y="715667"/>
            <a:ext cx="7175862" cy="1077218"/>
          </a:xfrm>
          <a:prstGeom prst="rect">
            <a:avLst/>
          </a:prstGeom>
          <a:noFill/>
        </p:spPr>
        <p:txBody>
          <a:bodyPr wrap="square">
            <a:spAutoFit/>
          </a:bodyPr>
          <a:lstStyle/>
          <a:p>
            <a:pPr algn="l" rtl="0">
              <a:buNone/>
            </a:pPr>
            <a:r>
              <a:rPr lang="en-US" sz="1600" b="1" i="0" u="none" strike="noStrike" dirty="0">
                <a:solidFill>
                  <a:schemeClr val="bg1"/>
                </a:solidFill>
                <a:effectLst/>
                <a:latin typeface="Georgia" panose="02040502050405020303" pitchFamily="18" charset="0"/>
              </a:rPr>
              <a:t>Mars is red </a:t>
            </a:r>
            <a:r>
              <a:rPr lang="en-US" sz="1600" dirty="0">
                <a:solidFill>
                  <a:schemeClr val="bg1"/>
                </a:solidFill>
                <a:latin typeface="Georgia" panose="02040502050405020303" pitchFamily="18" charset="0"/>
              </a:rPr>
              <a:t>because its surface is covered in a layer of </a:t>
            </a:r>
            <a:r>
              <a:rPr lang="en-US" sz="1600" b="1" dirty="0">
                <a:solidFill>
                  <a:schemeClr val="bg1"/>
                </a:solidFill>
                <a:effectLst/>
                <a:latin typeface="Georgia" panose="02040502050405020303" pitchFamily="18" charset="0"/>
              </a:rPr>
              <a:t>iron oxide</a:t>
            </a:r>
            <a:r>
              <a:rPr lang="en-US" sz="1600" dirty="0">
                <a:solidFill>
                  <a:schemeClr val="bg1"/>
                </a:solidFill>
                <a:latin typeface="Georgia" panose="02040502050405020303" pitchFamily="18" charset="0"/>
              </a:rPr>
              <a:t>, commonly known as rust</a:t>
            </a:r>
            <a:r>
              <a:rPr lang="en-US" sz="1600" b="0" i="0" u="none" strike="noStrike" dirty="0">
                <a:solidFill>
                  <a:schemeClr val="bg1"/>
                </a:solidFill>
                <a:effectLst/>
                <a:latin typeface="Georgia" panose="02040502050405020303" pitchFamily="18" charset="0"/>
              </a:rPr>
              <a:t>. While scientists have long attributed this to a mineral called </a:t>
            </a:r>
            <a:r>
              <a:rPr lang="en-US" sz="1600" b="1" i="0" u="none" strike="noStrike" dirty="0">
                <a:solidFill>
                  <a:schemeClr val="bg1"/>
                </a:solidFill>
                <a:effectLst/>
                <a:latin typeface="Georgia" panose="02040502050405020303" pitchFamily="18" charset="0"/>
              </a:rPr>
              <a:t>hematite</a:t>
            </a:r>
            <a:r>
              <a:rPr lang="en-US" sz="1600" b="0" i="0" u="none" strike="noStrike" dirty="0">
                <a:solidFill>
                  <a:schemeClr val="bg1"/>
                </a:solidFill>
                <a:effectLst/>
                <a:latin typeface="Georgia" panose="02040502050405020303" pitchFamily="18" charset="0"/>
              </a:rPr>
              <a:t>, recent 2025 research suggests the primary culprit is actually </a:t>
            </a:r>
            <a:r>
              <a:rPr lang="en-US" sz="1600" b="1" i="0" u="none" strike="noStrike" dirty="0">
                <a:solidFill>
                  <a:schemeClr val="bg1"/>
                </a:solidFill>
                <a:effectLst/>
                <a:latin typeface="Georgia" panose="02040502050405020303" pitchFamily="18" charset="0"/>
              </a:rPr>
              <a:t>ferrihydrite</a:t>
            </a:r>
            <a:r>
              <a:rPr lang="en-US" sz="1600" b="0" i="0" u="none" strike="noStrike" dirty="0">
                <a:solidFill>
                  <a:schemeClr val="bg1"/>
                </a:solidFill>
                <a:effectLst/>
                <a:latin typeface="Georgia" panose="02040502050405020303" pitchFamily="18" charset="0"/>
              </a:rPr>
              <a:t>, a water-rich iron mineral</a:t>
            </a:r>
            <a:endParaRPr lang="en-US" sz="16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531362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D3D32A-97E7-FFC3-94ED-43DED07D2AD8}"/>
            </a:ext>
          </a:extLst>
        </p:cNvPr>
        <p:cNvGrpSpPr/>
        <p:nvPr/>
      </p:nvGrpSpPr>
      <p:grpSpPr>
        <a:xfrm>
          <a:off x="0" y="0"/>
          <a:ext cx="0" cy="0"/>
          <a:chOff x="0" y="0"/>
          <a:chExt cx="0" cy="0"/>
        </a:xfrm>
      </p:grpSpPr>
      <p:pic>
        <p:nvPicPr>
          <p:cNvPr id="38914" name="Picture 2" descr="}">
            <a:extLst>
              <a:ext uri="{FF2B5EF4-FFF2-40B4-BE49-F238E27FC236}">
                <a16:creationId xmlns:a16="http://schemas.microsoft.com/office/drawing/2014/main" id="{EAA5558C-4E13-6851-1E25-8B56ED12E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3" y="0"/>
            <a:ext cx="10834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B08A54-BCB2-A85A-EFAA-61BEED54B241}"/>
              </a:ext>
            </a:extLst>
          </p:cNvPr>
          <p:cNvSpPr txBox="1"/>
          <p:nvPr/>
        </p:nvSpPr>
        <p:spPr>
          <a:xfrm>
            <a:off x="3456508" y="5826034"/>
            <a:ext cx="5277395" cy="584775"/>
          </a:xfrm>
          <a:prstGeom prst="rect">
            <a:avLst/>
          </a:prstGeom>
          <a:noFill/>
        </p:spPr>
        <p:txBody>
          <a:bodyPr wrap="square" rtlCol="0">
            <a:spAutoFit/>
          </a:bodyPr>
          <a:lstStyle/>
          <a:p>
            <a:pPr algn="ctr"/>
            <a:r>
              <a:rPr lang="en-US" sz="3200" b="1" dirty="0">
                <a:latin typeface="Georgia" panose="02040502050405020303" pitchFamily="18" charset="0"/>
              </a:rPr>
              <a:t>Olympus Mons</a:t>
            </a:r>
          </a:p>
        </p:txBody>
      </p:sp>
    </p:spTree>
    <p:extLst>
      <p:ext uri="{BB962C8B-B14F-4D97-AF65-F5344CB8AC3E}">
        <p14:creationId xmlns:p14="http://schemas.microsoft.com/office/powerpoint/2010/main" val="2794495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B37A7A-4E36-1D81-C6D0-5409D6DB2A60}"/>
            </a:ext>
          </a:extLst>
        </p:cNvPr>
        <p:cNvGrpSpPr/>
        <p:nvPr/>
      </p:nvGrpSpPr>
      <p:grpSpPr>
        <a:xfrm>
          <a:off x="0" y="0"/>
          <a:ext cx="0" cy="0"/>
          <a:chOff x="0" y="0"/>
          <a:chExt cx="0" cy="0"/>
        </a:xfrm>
      </p:grpSpPr>
      <p:pic>
        <p:nvPicPr>
          <p:cNvPr id="39938" name="Picture 2" descr="undefined">
            <a:extLst>
              <a:ext uri="{FF2B5EF4-FFF2-40B4-BE49-F238E27FC236}">
                <a16:creationId xmlns:a16="http://schemas.microsoft.com/office/drawing/2014/main" id="{B901A2F8-CD47-5268-F305-D4A06AA9E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848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E4F575-6B29-0E56-8D22-7E88E8FE19B5}"/>
            </a:ext>
          </a:extLst>
        </p:cNvPr>
        <p:cNvGrpSpPr/>
        <p:nvPr/>
      </p:nvGrpSpPr>
      <p:grpSpPr>
        <a:xfrm>
          <a:off x="0" y="0"/>
          <a:ext cx="0" cy="0"/>
          <a:chOff x="0" y="0"/>
          <a:chExt cx="0" cy="0"/>
        </a:xfrm>
      </p:grpSpPr>
      <p:pic>
        <p:nvPicPr>
          <p:cNvPr id="40962" name="Picture 2" descr="undefined">
            <a:extLst>
              <a:ext uri="{FF2B5EF4-FFF2-40B4-BE49-F238E27FC236}">
                <a16:creationId xmlns:a16="http://schemas.microsoft.com/office/drawing/2014/main" id="{4755392B-D3A9-87B8-BA33-9685C289C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3725"/>
            <a:ext cx="12192000" cy="313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353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91D4CC-86A9-59EA-A625-B2C0CDA5D21B}"/>
            </a:ext>
          </a:extLst>
        </p:cNvPr>
        <p:cNvGrpSpPr/>
        <p:nvPr/>
      </p:nvGrpSpPr>
      <p:grpSpPr>
        <a:xfrm>
          <a:off x="0" y="0"/>
          <a:ext cx="0" cy="0"/>
          <a:chOff x="0" y="0"/>
          <a:chExt cx="0" cy="0"/>
        </a:xfrm>
      </p:grpSpPr>
      <p:pic>
        <p:nvPicPr>
          <p:cNvPr id="41986" name="Picture 2" descr="undefined">
            <a:extLst>
              <a:ext uri="{FF2B5EF4-FFF2-40B4-BE49-F238E27FC236}">
                <a16:creationId xmlns:a16="http://schemas.microsoft.com/office/drawing/2014/main" id="{A52FFDBE-0970-6F8F-1ADF-DC0C1117A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F739DB-86DF-C7B3-763C-85AD88411E9E}"/>
              </a:ext>
            </a:extLst>
          </p:cNvPr>
          <p:cNvSpPr txBox="1"/>
          <p:nvPr/>
        </p:nvSpPr>
        <p:spPr>
          <a:xfrm>
            <a:off x="3457302" y="5007428"/>
            <a:ext cx="5277395" cy="584775"/>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Valles </a:t>
            </a:r>
            <a:r>
              <a:rPr lang="en-US" sz="3200" b="1" dirty="0" err="1">
                <a:solidFill>
                  <a:schemeClr val="bg1"/>
                </a:solidFill>
                <a:latin typeface="Georgia" panose="02040502050405020303" pitchFamily="18" charset="0"/>
              </a:rPr>
              <a:t>Marineris</a:t>
            </a:r>
            <a:endParaRPr lang="en-US" sz="32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15688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8EE2D0-947E-176A-84A1-DBA8ED096646}"/>
            </a:ext>
          </a:extLst>
        </p:cNvPr>
        <p:cNvGrpSpPr/>
        <p:nvPr/>
      </p:nvGrpSpPr>
      <p:grpSpPr>
        <a:xfrm>
          <a:off x="0" y="0"/>
          <a:ext cx="0" cy="0"/>
          <a:chOff x="0" y="0"/>
          <a:chExt cx="0" cy="0"/>
        </a:xfrm>
      </p:grpSpPr>
      <p:pic>
        <p:nvPicPr>
          <p:cNvPr id="2" name="STScI-01EVS1C64H940VZBDPZ317KT7Z">
            <a:hlinkClick r:id="" action="ppaction://media"/>
            <a:extLst>
              <a:ext uri="{FF2B5EF4-FFF2-40B4-BE49-F238E27FC236}">
                <a16:creationId xmlns:a16="http://schemas.microsoft.com/office/drawing/2014/main" id="{D715528C-213E-3C5B-42C0-ED6C76FC1E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3175"/>
            <a:ext cx="12192000" cy="6858000"/>
          </a:xfrm>
          <a:prstGeom prst="rect">
            <a:avLst/>
          </a:prstGeom>
        </p:spPr>
      </p:pic>
    </p:spTree>
    <p:extLst>
      <p:ext uri="{BB962C8B-B14F-4D97-AF65-F5344CB8AC3E}">
        <p14:creationId xmlns:p14="http://schemas.microsoft.com/office/powerpoint/2010/main" val="356752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32362C-83A6-BBFF-741D-43A66F14F231}"/>
            </a:ext>
          </a:extLst>
        </p:cNvPr>
        <p:cNvGrpSpPr/>
        <p:nvPr/>
      </p:nvGrpSpPr>
      <p:grpSpPr>
        <a:xfrm>
          <a:off x="0" y="0"/>
          <a:ext cx="0" cy="0"/>
          <a:chOff x="0" y="0"/>
          <a:chExt cx="0" cy="0"/>
        </a:xfrm>
      </p:grpSpPr>
      <p:pic>
        <p:nvPicPr>
          <p:cNvPr id="43010" name="Picture 2">
            <a:extLst>
              <a:ext uri="{FF2B5EF4-FFF2-40B4-BE49-F238E27FC236}">
                <a16:creationId xmlns:a16="http://schemas.microsoft.com/office/drawing/2014/main" id="{3BD9AFF9-BE4A-2322-60CB-3E29237E2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0"/>
            <a:ext cx="120253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35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BAF4ECC-0EF2-DA0C-1348-279CD78852A4}"/>
            </a:ext>
          </a:extLst>
        </p:cNvPr>
        <p:cNvGrpSpPr/>
        <p:nvPr/>
      </p:nvGrpSpPr>
      <p:grpSpPr>
        <a:xfrm>
          <a:off x="0" y="0"/>
          <a:ext cx="0" cy="0"/>
          <a:chOff x="0" y="0"/>
          <a:chExt cx="0" cy="0"/>
        </a:xfrm>
      </p:grpSpPr>
      <p:pic>
        <p:nvPicPr>
          <p:cNvPr id="44036" name="Picture 4" descr="undefined">
            <a:extLst>
              <a:ext uri="{FF2B5EF4-FFF2-40B4-BE49-F238E27FC236}">
                <a16:creationId xmlns:a16="http://schemas.microsoft.com/office/drawing/2014/main" id="{209472C1-F899-0A8E-69DA-8DC25A542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0"/>
            <a:ext cx="8553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05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83B545-4641-3F72-5D14-6D13C1ECD3D3}"/>
            </a:ext>
          </a:extLst>
        </p:cNvPr>
        <p:cNvGrpSpPr/>
        <p:nvPr/>
      </p:nvGrpSpPr>
      <p:grpSpPr>
        <a:xfrm>
          <a:off x="0" y="0"/>
          <a:ext cx="0" cy="0"/>
          <a:chOff x="0" y="0"/>
          <a:chExt cx="0" cy="0"/>
        </a:xfrm>
      </p:grpSpPr>
      <p:pic>
        <p:nvPicPr>
          <p:cNvPr id="46082" name="Picture 2" descr="great, but all these efforts are pointless if our atmosphere is going to  just get stripped away due to the lack of magnetic field. It is believed  that Mars lost its magnetic">
            <a:extLst>
              <a:ext uri="{FF2B5EF4-FFF2-40B4-BE49-F238E27FC236}">
                <a16:creationId xmlns:a16="http://schemas.microsoft.com/office/drawing/2014/main" id="{F268A2DE-1298-75EC-73BD-FF32239BA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0"/>
            <a:ext cx="11623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041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C97370-BC94-DB27-05AB-D621EBA6A6E0}"/>
            </a:ext>
          </a:extLst>
        </p:cNvPr>
        <p:cNvGrpSpPr/>
        <p:nvPr/>
      </p:nvGrpSpPr>
      <p:grpSpPr>
        <a:xfrm>
          <a:off x="0" y="0"/>
          <a:ext cx="0" cy="0"/>
          <a:chOff x="0" y="0"/>
          <a:chExt cx="0" cy="0"/>
        </a:xfrm>
      </p:grpSpPr>
      <p:pic>
        <p:nvPicPr>
          <p:cNvPr id="47106" name="Picture 2" descr="NASA's Curiosity Rover Views Serene Sundown on Mars | NASA Jet Propulsion  Laboratory (JPL)">
            <a:extLst>
              <a:ext uri="{FF2B5EF4-FFF2-40B4-BE49-F238E27FC236}">
                <a16:creationId xmlns:a16="http://schemas.microsoft.com/office/drawing/2014/main" id="{C85FF969-FE5C-4D2C-9C9B-C2AED3495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547231-13D5-08B0-AE0C-2B74517C6F19}"/>
              </a:ext>
            </a:extLst>
          </p:cNvPr>
          <p:cNvSpPr txBox="1"/>
          <p:nvPr/>
        </p:nvSpPr>
        <p:spPr>
          <a:xfrm>
            <a:off x="2934788" y="5686702"/>
            <a:ext cx="6322424" cy="584775"/>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Sunsets on Mars are </a:t>
            </a:r>
            <a:r>
              <a:rPr lang="en-US" sz="3200" b="1" dirty="0">
                <a:solidFill>
                  <a:srgbClr val="0070C0"/>
                </a:solidFill>
                <a:latin typeface="Georgia" panose="02040502050405020303" pitchFamily="18" charset="0"/>
              </a:rPr>
              <a:t>BLUE!</a:t>
            </a:r>
          </a:p>
        </p:txBody>
      </p:sp>
    </p:spTree>
    <p:extLst>
      <p:ext uri="{BB962C8B-B14F-4D97-AF65-F5344CB8AC3E}">
        <p14:creationId xmlns:p14="http://schemas.microsoft.com/office/powerpoint/2010/main" val="345797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3430D1-6199-C9ED-0C91-76FD13E443D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EB7DEF-BEE7-07C6-A97C-CB363E3C5B67}"/>
              </a:ext>
            </a:extLst>
          </p:cNvPr>
          <p:cNvSpPr txBox="1"/>
          <p:nvPr/>
        </p:nvSpPr>
        <p:spPr>
          <a:xfrm>
            <a:off x="1524000" y="924898"/>
            <a:ext cx="9144000" cy="4708981"/>
          </a:xfrm>
          <a:prstGeom prst="rect">
            <a:avLst/>
          </a:prstGeom>
          <a:noFill/>
        </p:spPr>
        <p:txBody>
          <a:bodyPr wrap="square" rtlCol="0">
            <a:spAutoFit/>
          </a:bodyPr>
          <a:lstStyle/>
          <a:p>
            <a:r>
              <a:rPr lang="en-US" sz="3600" b="1" dirty="0">
                <a:solidFill>
                  <a:schemeClr val="bg1"/>
                </a:solidFill>
                <a:latin typeface="Georgia" panose="02040502050405020303" pitchFamily="18" charset="0"/>
              </a:rPr>
              <a:t>Mars Rovers</a:t>
            </a:r>
          </a:p>
          <a:p>
            <a:endParaRPr lang="en-US" sz="2400" b="1" dirty="0">
              <a:solidFill>
                <a:schemeClr val="bg1"/>
              </a:solidFill>
              <a:latin typeface="Georgia" panose="02040502050405020303" pitchFamily="18" charset="0"/>
            </a:endParaRPr>
          </a:p>
          <a:p>
            <a:r>
              <a:rPr lang="en-US" sz="2400" b="1" dirty="0">
                <a:solidFill>
                  <a:schemeClr val="bg1"/>
                </a:solidFill>
                <a:latin typeface="Georgia" panose="02040502050405020303" pitchFamily="18" charset="0"/>
              </a:rPr>
              <a:t>	Prop-M			02 </a:t>
            </a:r>
            <a:r>
              <a:rPr lang="en-US" sz="2400" b="1" dirty="0" err="1">
                <a:solidFill>
                  <a:schemeClr val="bg1"/>
                </a:solidFill>
                <a:latin typeface="Georgia" panose="02040502050405020303" pitchFamily="18" charset="0"/>
              </a:rPr>
              <a:t>Decmber</a:t>
            </a:r>
            <a:r>
              <a:rPr lang="en-US" sz="2400" b="1" dirty="0">
                <a:solidFill>
                  <a:schemeClr val="bg1"/>
                </a:solidFill>
                <a:latin typeface="Georgia" panose="02040502050405020303" pitchFamily="18" charset="0"/>
              </a:rPr>
              <a:t> 1971		??? </a:t>
            </a:r>
          </a:p>
          <a:p>
            <a:endParaRPr lang="en-US" sz="2400" b="1" dirty="0">
              <a:solidFill>
                <a:schemeClr val="bg1"/>
              </a:solidFill>
              <a:latin typeface="Georgia" panose="02040502050405020303" pitchFamily="18" charset="0"/>
            </a:endParaRPr>
          </a:p>
          <a:p>
            <a:r>
              <a:rPr lang="en-US" sz="2400" b="1" dirty="0">
                <a:solidFill>
                  <a:schemeClr val="bg1"/>
                </a:solidFill>
                <a:latin typeface="Georgia" panose="02040502050405020303" pitchFamily="18" charset="0"/>
              </a:rPr>
              <a:t>	Sojourner		04 July 1997			27 September 1997</a:t>
            </a:r>
          </a:p>
          <a:p>
            <a:r>
              <a:rPr lang="en-US" sz="2400" b="1" dirty="0">
                <a:solidFill>
                  <a:schemeClr val="bg1"/>
                </a:solidFill>
                <a:latin typeface="Georgia" panose="02040502050405020303" pitchFamily="18" charset="0"/>
              </a:rPr>
              <a:t>	Spirit				04 January 2004		22 March 2010</a:t>
            </a:r>
          </a:p>
          <a:p>
            <a:r>
              <a:rPr lang="en-US" sz="2400" b="1" dirty="0">
                <a:solidFill>
                  <a:schemeClr val="bg1"/>
                </a:solidFill>
                <a:latin typeface="Georgia" panose="02040502050405020303" pitchFamily="18" charset="0"/>
              </a:rPr>
              <a:t>	Opportunity	25 January 2004		13 February 2019</a:t>
            </a:r>
          </a:p>
          <a:p>
            <a:r>
              <a:rPr lang="en-US" sz="2400" b="1" dirty="0">
                <a:solidFill>
                  <a:schemeClr val="bg1"/>
                </a:solidFill>
                <a:latin typeface="Georgia" panose="02040502050405020303" pitchFamily="18" charset="0"/>
              </a:rPr>
              <a:t>	Curiosity		06 August 2012		active</a:t>
            </a:r>
          </a:p>
          <a:p>
            <a:r>
              <a:rPr lang="en-US" sz="2400" b="1" dirty="0">
                <a:solidFill>
                  <a:schemeClr val="bg1"/>
                </a:solidFill>
                <a:latin typeface="Georgia" panose="02040502050405020303" pitchFamily="18" charset="0"/>
              </a:rPr>
              <a:t>	</a:t>
            </a:r>
            <a:r>
              <a:rPr lang="en-US" sz="2400" b="1" dirty="0" err="1">
                <a:solidFill>
                  <a:schemeClr val="bg1"/>
                </a:solidFill>
                <a:latin typeface="Georgia" panose="02040502050405020303" pitchFamily="18" charset="0"/>
              </a:rPr>
              <a:t>Perseverence</a:t>
            </a:r>
            <a:r>
              <a:rPr lang="en-US" sz="2400" b="1" dirty="0">
                <a:solidFill>
                  <a:schemeClr val="bg1"/>
                </a:solidFill>
                <a:latin typeface="Georgia" panose="02040502050405020303" pitchFamily="18" charset="0"/>
              </a:rPr>
              <a:t>	18 February 2021		active</a:t>
            </a:r>
          </a:p>
          <a:p>
            <a:r>
              <a:rPr lang="en-US" sz="2400" b="1" dirty="0">
                <a:solidFill>
                  <a:schemeClr val="bg1"/>
                </a:solidFill>
                <a:latin typeface="Georgia" panose="02040502050405020303" pitchFamily="18" charset="0"/>
              </a:rPr>
              <a:t>		Ingenuity	18 February 2021		18 January 2024</a:t>
            </a:r>
          </a:p>
          <a:p>
            <a:endParaRPr lang="en-US" sz="2400" b="1" dirty="0">
              <a:solidFill>
                <a:schemeClr val="bg1"/>
              </a:solidFill>
              <a:latin typeface="Georgia" panose="02040502050405020303" pitchFamily="18" charset="0"/>
            </a:endParaRPr>
          </a:p>
          <a:p>
            <a:r>
              <a:rPr lang="en-US" sz="2400" b="1" dirty="0">
                <a:solidFill>
                  <a:schemeClr val="bg1"/>
                </a:solidFill>
                <a:latin typeface="Georgia" panose="02040502050405020303" pitchFamily="18" charset="0"/>
              </a:rPr>
              <a:t>	</a:t>
            </a:r>
            <a:r>
              <a:rPr lang="en-US" sz="2400" b="1" dirty="0" err="1">
                <a:solidFill>
                  <a:schemeClr val="bg1"/>
                </a:solidFill>
                <a:latin typeface="Georgia" panose="02040502050405020303" pitchFamily="18" charset="0"/>
              </a:rPr>
              <a:t>Zhurong</a:t>
            </a:r>
            <a:r>
              <a:rPr lang="en-US" sz="2400" b="1" dirty="0">
                <a:solidFill>
                  <a:schemeClr val="bg1"/>
                </a:solidFill>
                <a:latin typeface="Georgia" panose="02040502050405020303" pitchFamily="18" charset="0"/>
              </a:rPr>
              <a:t>			15 May 2021			20 May 2022</a:t>
            </a:r>
          </a:p>
        </p:txBody>
      </p:sp>
    </p:spTree>
    <p:extLst>
      <p:ext uri="{BB962C8B-B14F-4D97-AF65-F5344CB8AC3E}">
        <p14:creationId xmlns:p14="http://schemas.microsoft.com/office/powerpoint/2010/main" val="1511050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902F34-A1E4-B8A4-F1BA-0CC33B9579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4AC41D-87AB-509A-BBD9-04A8298BB0DD}"/>
              </a:ext>
            </a:extLst>
          </p:cNvPr>
          <p:cNvSpPr txBox="1"/>
          <p:nvPr/>
        </p:nvSpPr>
        <p:spPr>
          <a:xfrm>
            <a:off x="4969328" y="205812"/>
            <a:ext cx="2253344" cy="1754326"/>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Mars Rovers</a:t>
            </a:r>
          </a:p>
          <a:p>
            <a:pPr algn="ctr"/>
            <a:r>
              <a:rPr lang="en-US" sz="1200" b="1" dirty="0">
                <a:solidFill>
                  <a:schemeClr val="bg1"/>
                </a:solidFill>
                <a:latin typeface="Georgia" panose="02040502050405020303" pitchFamily="18" charset="0"/>
              </a:rPr>
              <a:t>	</a:t>
            </a:r>
          </a:p>
          <a:p>
            <a:pPr algn="ctr"/>
            <a:r>
              <a:rPr lang="en-US" sz="1200" b="1" dirty="0">
                <a:solidFill>
                  <a:schemeClr val="bg1"/>
                </a:solidFill>
                <a:latin typeface="Georgia" panose="02040502050405020303" pitchFamily="18" charset="0"/>
              </a:rPr>
              <a:t>Sojourner</a:t>
            </a:r>
          </a:p>
          <a:p>
            <a:pPr algn="ctr"/>
            <a:endParaRPr lang="en-US" sz="1200" b="1" dirty="0">
              <a:solidFill>
                <a:schemeClr val="bg1"/>
              </a:solidFill>
              <a:latin typeface="Georgia" panose="02040502050405020303" pitchFamily="18" charset="0"/>
            </a:endParaRPr>
          </a:p>
          <a:p>
            <a:pPr algn="ctr"/>
            <a:r>
              <a:rPr lang="en-US" sz="1200" b="1" dirty="0">
                <a:solidFill>
                  <a:schemeClr val="bg1"/>
                </a:solidFill>
                <a:latin typeface="Georgia" panose="02040502050405020303" pitchFamily="18" charset="0"/>
              </a:rPr>
              <a:t>Spirit</a:t>
            </a:r>
          </a:p>
          <a:p>
            <a:pPr algn="ctr"/>
            <a:r>
              <a:rPr lang="en-US" sz="1200" b="1" dirty="0">
                <a:solidFill>
                  <a:schemeClr val="bg1"/>
                </a:solidFill>
                <a:latin typeface="Georgia" panose="02040502050405020303" pitchFamily="18" charset="0"/>
              </a:rPr>
              <a:t>Opportunity</a:t>
            </a:r>
          </a:p>
          <a:p>
            <a:pPr algn="ctr"/>
            <a:endParaRPr lang="en-US" sz="1200" b="1" dirty="0">
              <a:solidFill>
                <a:schemeClr val="bg1"/>
              </a:solidFill>
              <a:latin typeface="Georgia" panose="02040502050405020303" pitchFamily="18" charset="0"/>
            </a:endParaRPr>
          </a:p>
          <a:p>
            <a:pPr algn="ctr"/>
            <a:r>
              <a:rPr lang="en-US" sz="1200" b="1" dirty="0">
                <a:solidFill>
                  <a:schemeClr val="bg1"/>
                </a:solidFill>
                <a:latin typeface="Georgia" panose="02040502050405020303" pitchFamily="18" charset="0"/>
              </a:rPr>
              <a:t>Curiosity</a:t>
            </a:r>
          </a:p>
        </p:txBody>
      </p:sp>
      <p:pic>
        <p:nvPicPr>
          <p:cNvPr id="49154" name="Picture 2" descr="undefined">
            <a:extLst>
              <a:ext uri="{FF2B5EF4-FFF2-40B4-BE49-F238E27FC236}">
                <a16:creationId xmlns:a16="http://schemas.microsoft.com/office/drawing/2014/main" id="{1C74167A-88E6-9824-ED27-C29F09A7A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212" y="2065945"/>
            <a:ext cx="8917577" cy="450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533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Two devices next to one another on the surface of Mars.">
            <a:extLst>
              <a:ext uri="{FF2B5EF4-FFF2-40B4-BE49-F238E27FC236}">
                <a16:creationId xmlns:a16="http://schemas.microsoft.com/office/drawing/2014/main" id="{E5D3E110-F229-1ECD-72D1-46196D96E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86" y="1943643"/>
            <a:ext cx="8055429" cy="45311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8D6DBA-91F9-E50C-9848-476EE892B9D8}"/>
              </a:ext>
            </a:extLst>
          </p:cNvPr>
          <p:cNvSpPr txBox="1"/>
          <p:nvPr/>
        </p:nvSpPr>
        <p:spPr>
          <a:xfrm>
            <a:off x="4969328" y="754452"/>
            <a:ext cx="2253344" cy="830997"/>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Mars Rover</a:t>
            </a:r>
          </a:p>
          <a:p>
            <a:pPr algn="ctr"/>
            <a:endParaRPr lang="en-US" sz="1200" b="1" dirty="0">
              <a:solidFill>
                <a:schemeClr val="bg1"/>
              </a:solidFill>
              <a:latin typeface="Georgia" panose="02040502050405020303" pitchFamily="18" charset="0"/>
            </a:endParaRPr>
          </a:p>
          <a:p>
            <a:pPr algn="ctr"/>
            <a:r>
              <a:rPr lang="en-US" sz="1200" b="1" dirty="0" err="1">
                <a:solidFill>
                  <a:schemeClr val="bg1"/>
                </a:solidFill>
                <a:latin typeface="Georgia" panose="02040502050405020303" pitchFamily="18" charset="0"/>
              </a:rPr>
              <a:t>Zhurong</a:t>
            </a:r>
            <a:endParaRPr lang="en-US" sz="12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3798867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33748F-4710-2201-9182-0AD09DFAAF6D}"/>
            </a:ext>
          </a:extLst>
        </p:cNvPr>
        <p:cNvGrpSpPr/>
        <p:nvPr/>
      </p:nvGrpSpPr>
      <p:grpSpPr>
        <a:xfrm>
          <a:off x="0" y="0"/>
          <a:ext cx="0" cy="0"/>
          <a:chOff x="0" y="0"/>
          <a:chExt cx="0" cy="0"/>
        </a:xfrm>
      </p:grpSpPr>
      <p:pic>
        <p:nvPicPr>
          <p:cNvPr id="52226" name="Picture 2" descr="The Red Frontier: Mars Rovers' Legacy, Opportunities, and Expert  Predictions from the Pioneers of Martian Ventures">
            <a:extLst>
              <a:ext uri="{FF2B5EF4-FFF2-40B4-BE49-F238E27FC236}">
                <a16:creationId xmlns:a16="http://schemas.microsoft.com/office/drawing/2014/main" id="{C647673F-E1EC-EF68-8BF7-C9B48A43C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12192000" cy="662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900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9F7A92-807C-A6CD-E6CE-FCC5AF2D6E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B2F327D-6848-69C2-EA9D-67DFE241D21F}"/>
              </a:ext>
            </a:extLst>
          </p:cNvPr>
          <p:cNvSpPr txBox="1"/>
          <p:nvPr/>
        </p:nvSpPr>
        <p:spPr>
          <a:xfrm>
            <a:off x="3017520" y="397401"/>
            <a:ext cx="6156960" cy="6063198"/>
          </a:xfrm>
          <a:prstGeom prst="rect">
            <a:avLst/>
          </a:prstGeom>
          <a:noFill/>
        </p:spPr>
        <p:txBody>
          <a:bodyPr wrap="square" rtlCol="0">
            <a:spAutoFit/>
          </a:bodyPr>
          <a:lstStyle/>
          <a:p>
            <a:r>
              <a:rPr lang="en-US" sz="2400" b="1" dirty="0">
                <a:solidFill>
                  <a:schemeClr val="bg1"/>
                </a:solidFill>
                <a:latin typeface="Georgia" panose="02040502050405020303" pitchFamily="18" charset="0"/>
              </a:rPr>
              <a:t>Active Solar System Probes</a:t>
            </a:r>
          </a:p>
          <a:p>
            <a:pPr algn="ctr"/>
            <a:endParaRPr lang="en-US" sz="1200" b="1" dirty="0">
              <a:solidFill>
                <a:schemeClr val="bg1"/>
              </a:solidFill>
              <a:latin typeface="Georgia" panose="02040502050405020303" pitchFamily="18" charset="0"/>
            </a:endParaRPr>
          </a:p>
          <a:p>
            <a:r>
              <a:rPr lang="en-US" sz="2400" b="1" dirty="0">
                <a:solidFill>
                  <a:schemeClr val="bg1"/>
                </a:solidFill>
                <a:latin typeface="Georgia" panose="02040502050405020303" pitchFamily="18" charset="0"/>
              </a:rPr>
              <a:t>Mercury</a:t>
            </a:r>
          </a:p>
          <a:p>
            <a:r>
              <a:rPr lang="en-US" sz="1200" b="1" dirty="0">
                <a:solidFill>
                  <a:schemeClr val="bg1"/>
                </a:solidFill>
                <a:latin typeface="Georgia" panose="02040502050405020303" pitchFamily="18" charset="0"/>
              </a:rPr>
              <a:t>	</a:t>
            </a:r>
            <a:r>
              <a:rPr lang="en-US" sz="1200" b="1" dirty="0" err="1">
                <a:solidFill>
                  <a:schemeClr val="bg1"/>
                </a:solidFill>
                <a:latin typeface="Georgia" panose="02040502050405020303" pitchFamily="18" charset="0"/>
              </a:rPr>
              <a:t>BepiColombo</a:t>
            </a:r>
            <a:r>
              <a:rPr lang="en-US" sz="1200" b="1" dirty="0">
                <a:solidFill>
                  <a:schemeClr val="bg1"/>
                </a:solidFill>
                <a:latin typeface="Georgia" panose="02040502050405020303" pitchFamily="18" charset="0"/>
              </a:rPr>
              <a:t> – multiple flybys; orbital insertions 21 November 2026</a:t>
            </a:r>
          </a:p>
          <a:p>
            <a:endParaRPr lang="en-US" sz="1600" b="1" dirty="0">
              <a:solidFill>
                <a:schemeClr val="bg1"/>
              </a:solidFill>
              <a:latin typeface="Georgia" panose="02040502050405020303" pitchFamily="18" charset="0"/>
            </a:endParaRPr>
          </a:p>
          <a:p>
            <a:r>
              <a:rPr lang="en-US" sz="2400" b="1" dirty="0">
                <a:solidFill>
                  <a:schemeClr val="bg1"/>
                </a:solidFill>
                <a:latin typeface="Georgia" panose="02040502050405020303" pitchFamily="18" charset="0"/>
              </a:rPr>
              <a:t>Venus</a:t>
            </a:r>
          </a:p>
          <a:p>
            <a:r>
              <a:rPr lang="en-US" sz="1200" b="1" dirty="0">
                <a:solidFill>
                  <a:schemeClr val="bg1"/>
                </a:solidFill>
                <a:latin typeface="Georgia" panose="02040502050405020303" pitchFamily="18" charset="0"/>
              </a:rPr>
              <a:t>	Solar Orbiter – December 2026, flyby, </a:t>
            </a:r>
            <a:r>
              <a:rPr lang="en-US" sz="1200" b="1" dirty="0" err="1">
                <a:solidFill>
                  <a:schemeClr val="bg1"/>
                </a:solidFill>
                <a:latin typeface="Georgia" panose="02040502050405020303" pitchFamily="18" charset="0"/>
              </a:rPr>
              <a:t>en</a:t>
            </a:r>
            <a:r>
              <a:rPr lang="en-US" sz="1200" b="1" dirty="0">
                <a:solidFill>
                  <a:schemeClr val="bg1"/>
                </a:solidFill>
                <a:latin typeface="Georgia" panose="02040502050405020303" pitchFamily="18" charset="0"/>
              </a:rPr>
              <a:t> route</a:t>
            </a:r>
          </a:p>
          <a:p>
            <a:endParaRPr lang="en-US" sz="1600" b="1" dirty="0">
              <a:solidFill>
                <a:schemeClr val="bg1"/>
              </a:solidFill>
              <a:latin typeface="Georgia" panose="02040502050405020303" pitchFamily="18" charset="0"/>
            </a:endParaRPr>
          </a:p>
          <a:p>
            <a:r>
              <a:rPr lang="en-US" sz="2400" b="1" dirty="0">
                <a:solidFill>
                  <a:schemeClr val="bg1"/>
                </a:solidFill>
                <a:latin typeface="Georgia" panose="02040502050405020303" pitchFamily="18" charset="0"/>
              </a:rPr>
              <a:t>Earth</a:t>
            </a:r>
          </a:p>
          <a:p>
            <a:r>
              <a:rPr lang="en-US" sz="1200" b="1" dirty="0">
                <a:solidFill>
                  <a:schemeClr val="bg1"/>
                </a:solidFill>
                <a:latin typeface="Georgia" panose="02040502050405020303" pitchFamily="18" charset="0"/>
              </a:rPr>
              <a:t>	OSIRIS-APEX – 17 March 2027, flyby, </a:t>
            </a:r>
            <a:r>
              <a:rPr lang="en-US" sz="1200" b="1" dirty="0" err="1">
                <a:solidFill>
                  <a:schemeClr val="bg1"/>
                </a:solidFill>
                <a:latin typeface="Georgia" panose="02040502050405020303" pitchFamily="18" charset="0"/>
              </a:rPr>
              <a:t>en</a:t>
            </a:r>
            <a:r>
              <a:rPr lang="en-US" sz="1200" b="1" dirty="0">
                <a:solidFill>
                  <a:schemeClr val="bg1"/>
                </a:solidFill>
                <a:latin typeface="Georgia" panose="02040502050405020303" pitchFamily="18" charset="0"/>
              </a:rPr>
              <a:t> route</a:t>
            </a:r>
          </a:p>
          <a:p>
            <a:r>
              <a:rPr lang="en-US" sz="1200" b="1" dirty="0">
                <a:solidFill>
                  <a:schemeClr val="bg1"/>
                </a:solidFill>
                <a:latin typeface="Georgia" panose="02040502050405020303" pitchFamily="18" charset="0"/>
              </a:rPr>
              <a:t>	OSIRIS-APEX –13 April 2029, flyby, </a:t>
            </a:r>
            <a:r>
              <a:rPr lang="en-US" sz="1200" b="1" dirty="0" err="1">
                <a:solidFill>
                  <a:schemeClr val="bg1"/>
                </a:solidFill>
                <a:latin typeface="Georgia" panose="02040502050405020303" pitchFamily="18" charset="0"/>
              </a:rPr>
              <a:t>en</a:t>
            </a:r>
            <a:r>
              <a:rPr lang="en-US" sz="1200" b="1" dirty="0">
                <a:solidFill>
                  <a:schemeClr val="bg1"/>
                </a:solidFill>
                <a:latin typeface="Georgia" panose="02040502050405020303" pitchFamily="18" charset="0"/>
              </a:rPr>
              <a:t> route</a:t>
            </a:r>
          </a:p>
          <a:p>
            <a:endParaRPr lang="en-US" sz="1600" b="1" dirty="0">
              <a:solidFill>
                <a:schemeClr val="bg1"/>
              </a:solidFill>
              <a:latin typeface="Georgia" panose="02040502050405020303" pitchFamily="18" charset="0"/>
            </a:endParaRPr>
          </a:p>
          <a:p>
            <a:r>
              <a:rPr lang="en-US" sz="2400" b="1" dirty="0">
                <a:solidFill>
                  <a:schemeClr val="bg1"/>
                </a:solidFill>
                <a:latin typeface="Georgia" panose="02040502050405020303" pitchFamily="18" charset="0"/>
              </a:rPr>
              <a:t>Mars</a:t>
            </a:r>
          </a:p>
          <a:p>
            <a:r>
              <a:rPr lang="en-US" sz="1200" b="1" dirty="0">
                <a:solidFill>
                  <a:schemeClr val="bg1"/>
                </a:solidFill>
                <a:latin typeface="Georgia" panose="02040502050405020303" pitchFamily="18" charset="0"/>
              </a:rPr>
              <a:t>	2001 Mars Odyssey – orbiter</a:t>
            </a:r>
          </a:p>
          <a:p>
            <a:r>
              <a:rPr lang="en-US" sz="1200" b="1" dirty="0">
                <a:solidFill>
                  <a:schemeClr val="bg1"/>
                </a:solidFill>
                <a:latin typeface="Georgia" panose="02040502050405020303" pitchFamily="18" charset="0"/>
              </a:rPr>
              <a:t>	Mars Express – orbiter</a:t>
            </a:r>
          </a:p>
          <a:p>
            <a:r>
              <a:rPr lang="en-US" sz="1200" b="1" dirty="0">
                <a:solidFill>
                  <a:schemeClr val="bg1"/>
                </a:solidFill>
                <a:latin typeface="Georgia" panose="02040502050405020303" pitchFamily="18" charset="0"/>
              </a:rPr>
              <a:t>	Mars Reconnaissance Orbiter – orbiter</a:t>
            </a:r>
          </a:p>
          <a:p>
            <a:r>
              <a:rPr lang="en-US" sz="1200" b="1" dirty="0">
                <a:solidFill>
                  <a:schemeClr val="bg1"/>
                </a:solidFill>
                <a:latin typeface="Georgia" panose="02040502050405020303" pitchFamily="18" charset="0"/>
              </a:rPr>
              <a:t>	Mars Science Laboratory, Curiosity – rover</a:t>
            </a:r>
          </a:p>
          <a:p>
            <a:r>
              <a:rPr lang="en-US" sz="1200" b="1" dirty="0">
                <a:solidFill>
                  <a:schemeClr val="bg1"/>
                </a:solidFill>
                <a:latin typeface="Georgia" panose="02040502050405020303" pitchFamily="18" charset="0"/>
              </a:rPr>
              <a:t>	MAVEN – orbiter</a:t>
            </a:r>
          </a:p>
          <a:p>
            <a:r>
              <a:rPr lang="en-US" sz="1200" b="1" dirty="0">
                <a:solidFill>
                  <a:schemeClr val="bg1"/>
                </a:solidFill>
                <a:latin typeface="Georgia" panose="02040502050405020303" pitchFamily="18" charset="0"/>
              </a:rPr>
              <a:t>	ExoMars Trace Gas Orbiter – orbiter</a:t>
            </a:r>
          </a:p>
          <a:p>
            <a:r>
              <a:rPr lang="en-US" sz="1200" b="1" dirty="0">
                <a:solidFill>
                  <a:schemeClr val="bg1"/>
                </a:solidFill>
                <a:latin typeface="Georgia" panose="02040502050405020303" pitchFamily="18" charset="0"/>
              </a:rPr>
              <a:t>	Emirates Mars Mission – orbiter</a:t>
            </a:r>
          </a:p>
          <a:p>
            <a:r>
              <a:rPr lang="en-US" sz="1200" b="1" dirty="0">
                <a:solidFill>
                  <a:schemeClr val="bg1"/>
                </a:solidFill>
                <a:latin typeface="Georgia" panose="02040502050405020303" pitchFamily="18" charset="0"/>
              </a:rPr>
              <a:t>	Tianwen-1 – orbiter</a:t>
            </a:r>
          </a:p>
          <a:p>
            <a:r>
              <a:rPr lang="en-US" sz="1200" b="1" dirty="0">
                <a:solidFill>
                  <a:schemeClr val="bg1"/>
                </a:solidFill>
                <a:latin typeface="Georgia" panose="02040502050405020303" pitchFamily="18" charset="0"/>
              </a:rPr>
              <a:t>	Mars 2020, Perseverance – rover	</a:t>
            </a:r>
          </a:p>
          <a:p>
            <a:r>
              <a:rPr lang="en-US" sz="1200" b="1" dirty="0">
                <a:solidFill>
                  <a:schemeClr val="bg1"/>
                </a:solidFill>
                <a:latin typeface="Georgia" panose="02040502050405020303" pitchFamily="18" charset="0"/>
              </a:rPr>
              <a:t>	Psyche – flyby, </a:t>
            </a:r>
            <a:r>
              <a:rPr lang="en-US" sz="1200" b="1" dirty="0" err="1">
                <a:solidFill>
                  <a:schemeClr val="bg1"/>
                </a:solidFill>
                <a:latin typeface="Georgia" panose="02040502050405020303" pitchFamily="18" charset="0"/>
              </a:rPr>
              <a:t>en</a:t>
            </a:r>
            <a:r>
              <a:rPr lang="en-US" sz="1200" b="1" dirty="0">
                <a:solidFill>
                  <a:schemeClr val="bg1"/>
                </a:solidFill>
                <a:latin typeface="Georgia" panose="02040502050405020303" pitchFamily="18" charset="0"/>
              </a:rPr>
              <a:t> route</a:t>
            </a:r>
          </a:p>
          <a:p>
            <a:r>
              <a:rPr lang="en-US" sz="1200" b="1" dirty="0">
                <a:solidFill>
                  <a:schemeClr val="bg1"/>
                </a:solidFill>
                <a:latin typeface="Georgia" panose="02040502050405020303" pitchFamily="18" charset="0"/>
              </a:rPr>
              <a:t>	ESCAPADE Blue – orbiter, </a:t>
            </a:r>
            <a:r>
              <a:rPr lang="en-US" sz="1200" b="1" dirty="0" err="1">
                <a:solidFill>
                  <a:schemeClr val="bg1"/>
                </a:solidFill>
                <a:latin typeface="Georgia" panose="02040502050405020303" pitchFamily="18" charset="0"/>
              </a:rPr>
              <a:t>en</a:t>
            </a:r>
            <a:r>
              <a:rPr lang="en-US" sz="1200" b="1" dirty="0">
                <a:solidFill>
                  <a:schemeClr val="bg1"/>
                </a:solidFill>
                <a:latin typeface="Georgia" panose="02040502050405020303" pitchFamily="18" charset="0"/>
              </a:rPr>
              <a:t> route</a:t>
            </a:r>
          </a:p>
          <a:p>
            <a:r>
              <a:rPr lang="en-US" sz="1200" b="1" dirty="0">
                <a:solidFill>
                  <a:schemeClr val="bg1"/>
                </a:solidFill>
                <a:latin typeface="Georgia" panose="02040502050405020303" pitchFamily="18" charset="0"/>
              </a:rPr>
              <a:t>	ESCAPADE Gold – orbiter, </a:t>
            </a:r>
            <a:r>
              <a:rPr lang="en-US" sz="1200" b="1" dirty="0" err="1">
                <a:solidFill>
                  <a:schemeClr val="bg1"/>
                </a:solidFill>
                <a:latin typeface="Georgia" panose="02040502050405020303" pitchFamily="18" charset="0"/>
              </a:rPr>
              <a:t>en</a:t>
            </a:r>
            <a:r>
              <a:rPr lang="en-US" sz="1200" b="1" dirty="0">
                <a:solidFill>
                  <a:schemeClr val="bg1"/>
                </a:solidFill>
                <a:latin typeface="Georgia" panose="02040502050405020303" pitchFamily="18" charset="0"/>
              </a:rPr>
              <a:t> route</a:t>
            </a:r>
          </a:p>
          <a:p>
            <a:endParaRPr lang="en-US" sz="16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829611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3AF787E-570E-BBF8-72D8-9A236EC57FB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AA5FCD-AC08-6626-8585-983BC034FD47}"/>
              </a:ext>
            </a:extLst>
          </p:cNvPr>
          <p:cNvGraphicFramePr>
            <a:graphicFrameLocks noGrp="1"/>
          </p:cNvGraphicFramePr>
          <p:nvPr>
            <p:extLst>
              <p:ext uri="{D42A27DB-BD31-4B8C-83A1-F6EECF244321}">
                <p14:modId xmlns:p14="http://schemas.microsoft.com/office/powerpoint/2010/main" val="3905782911"/>
              </p:ext>
            </p:extLst>
          </p:nvPr>
        </p:nvGraphicFramePr>
        <p:xfrm>
          <a:off x="1446710" y="2438038"/>
          <a:ext cx="9298579" cy="2200275"/>
        </p:xfrm>
        <a:graphic>
          <a:graphicData uri="http://schemas.openxmlformats.org/drawingml/2006/table">
            <a:tbl>
              <a:tblPr firstRow="1" firstCol="1" bandRow="1">
                <a:tableStyleId>{5C22544A-7EE6-4342-B048-85BDC9FD1C3A}</a:tableStyleId>
              </a:tblPr>
              <a:tblGrid>
                <a:gridCol w="1831021">
                  <a:extLst>
                    <a:ext uri="{9D8B030D-6E8A-4147-A177-3AD203B41FA5}">
                      <a16:colId xmlns:a16="http://schemas.microsoft.com/office/drawing/2014/main" val="1500840142"/>
                    </a:ext>
                  </a:extLst>
                </a:gridCol>
                <a:gridCol w="1863514">
                  <a:extLst>
                    <a:ext uri="{9D8B030D-6E8A-4147-A177-3AD203B41FA5}">
                      <a16:colId xmlns:a16="http://schemas.microsoft.com/office/drawing/2014/main" val="3239835454"/>
                    </a:ext>
                  </a:extLst>
                </a:gridCol>
                <a:gridCol w="1563264">
                  <a:extLst>
                    <a:ext uri="{9D8B030D-6E8A-4147-A177-3AD203B41FA5}">
                      <a16:colId xmlns:a16="http://schemas.microsoft.com/office/drawing/2014/main" val="1565845545"/>
                    </a:ext>
                  </a:extLst>
                </a:gridCol>
                <a:gridCol w="1820092">
                  <a:extLst>
                    <a:ext uri="{9D8B030D-6E8A-4147-A177-3AD203B41FA5}">
                      <a16:colId xmlns:a16="http://schemas.microsoft.com/office/drawing/2014/main" val="2351515501"/>
                    </a:ext>
                  </a:extLst>
                </a:gridCol>
                <a:gridCol w="2220688">
                  <a:extLst>
                    <a:ext uri="{9D8B030D-6E8A-4147-A177-3AD203B41FA5}">
                      <a16:colId xmlns:a16="http://schemas.microsoft.com/office/drawing/2014/main" val="1538920756"/>
                    </a:ext>
                  </a:extLst>
                </a:gridCol>
              </a:tblGrid>
              <a:tr h="0">
                <a:tc>
                  <a:txBody>
                    <a:bodyPr/>
                    <a:lstStyle/>
                    <a:p>
                      <a:pPr marL="0" marR="0">
                        <a:lnSpc>
                          <a:spcPct val="115000"/>
                        </a:lnSpc>
                        <a:buNone/>
                      </a:pPr>
                      <a:r>
                        <a:rPr lang="en-US" sz="1400" spc="0" dirty="0">
                          <a:effectLst/>
                          <a:latin typeface="Georgia" panose="02040502050405020303" pitchFamily="18" charset="0"/>
                        </a:rPr>
                        <a:t> Feature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Mercury</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Venus</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Earth</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Mars</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39573340"/>
                  </a:ext>
                </a:extLst>
              </a:tr>
              <a:tr h="0">
                <a:tc>
                  <a:txBody>
                    <a:bodyPr/>
                    <a:lstStyle/>
                    <a:p>
                      <a:pPr marL="0" marR="0">
                        <a:lnSpc>
                          <a:spcPct val="115000"/>
                        </a:lnSpc>
                        <a:buNone/>
                      </a:pPr>
                      <a:r>
                        <a:rPr lang="en-US" sz="1400" spc="0" dirty="0">
                          <a:effectLst/>
                          <a:latin typeface="Georgia" panose="02040502050405020303" pitchFamily="18" charset="0"/>
                        </a:rPr>
                        <a:t> Primary Surface Age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4 Billion Years (Old)</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500 Million Years</a:t>
                      </a:r>
                    </a:p>
                    <a:p>
                      <a:pPr marL="0" marR="0">
                        <a:lnSpc>
                          <a:spcPct val="115000"/>
                        </a:lnSpc>
                        <a:buNone/>
                      </a:pPr>
                      <a:r>
                        <a:rPr lang="en-US" sz="1400" spc="0" dirty="0">
                          <a:effectLst/>
                          <a:latin typeface="Georgia" panose="02040502050405020303" pitchFamily="18" charset="0"/>
                        </a:rPr>
                        <a:t> (Resurfaced)</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&lt; 100 Million  Years (New)</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3-4 Billion Years (Old)</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0039615"/>
                  </a:ext>
                </a:extLst>
              </a:tr>
              <a:tr h="0">
                <a:tc>
                  <a:txBody>
                    <a:bodyPr/>
                    <a:lstStyle/>
                    <a:p>
                      <a:pPr marL="0" marR="0">
                        <a:lnSpc>
                          <a:spcPct val="115000"/>
                        </a:lnSpc>
                        <a:buNone/>
                      </a:pPr>
                      <a:r>
                        <a:rPr lang="en-US" sz="1400" spc="0" dirty="0">
                          <a:effectLst/>
                          <a:latin typeface="Georgia" panose="02040502050405020303" pitchFamily="18" charset="0"/>
                        </a:rPr>
                        <a:t> Main "Weather"</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Micrometeorites</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Acid Rain / Heat</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Water / Wind</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Dust Storms</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18538174"/>
                  </a:ext>
                </a:extLst>
              </a:tr>
              <a:tr h="0">
                <a:tc>
                  <a:txBody>
                    <a:bodyPr/>
                    <a:lstStyle/>
                    <a:p>
                      <a:pPr marL="0" marR="0">
                        <a:lnSpc>
                          <a:spcPct val="115000"/>
                        </a:lnSpc>
                        <a:buNone/>
                      </a:pPr>
                      <a:r>
                        <a:rPr lang="en-US" sz="1400" spc="0" dirty="0">
                          <a:effectLst/>
                          <a:latin typeface="Georgia" panose="02040502050405020303" pitchFamily="18" charset="0"/>
                        </a:rPr>
                        <a:t> Magnetic Field</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Weak / Global</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None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Strong / Global</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Localized "Crustal" Fields</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75349352"/>
                  </a:ext>
                </a:extLst>
              </a:tr>
              <a:tr h="0">
                <a:tc>
                  <a:txBody>
                    <a:bodyPr/>
                    <a:lstStyle/>
                    <a:p>
                      <a:pPr marL="0" marR="0">
                        <a:lnSpc>
                          <a:spcPct val="115000"/>
                        </a:lnSpc>
                        <a:buNone/>
                      </a:pPr>
                      <a:r>
                        <a:rPr lang="en-US" sz="1400" spc="0" dirty="0">
                          <a:effectLst/>
                          <a:latin typeface="Georgia" panose="02040502050405020303" pitchFamily="18" charset="0"/>
                        </a:rPr>
                        <a:t> Atmosphere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None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Thick</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Nitrogen/Oxygen</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Thin</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97659846"/>
                  </a:ext>
                </a:extLst>
              </a:tr>
              <a:tr h="0">
                <a:tc>
                  <a:txBody>
                    <a:bodyPr/>
                    <a:lstStyle/>
                    <a:p>
                      <a:pPr marL="0" marR="0">
                        <a:lnSpc>
                          <a:spcPct val="115000"/>
                        </a:lnSpc>
                        <a:buNone/>
                      </a:pPr>
                      <a:r>
                        <a:rPr lang="en-US" sz="1400" spc="0" dirty="0">
                          <a:effectLst/>
                          <a:latin typeface="Georgia" panose="02040502050405020303" pitchFamily="18" charset="0"/>
                        </a:rPr>
                        <a:t> Surface Pressure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0</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92X Earth</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1X Earth</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0.01X Earth</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61618001"/>
                  </a:ext>
                </a:extLst>
              </a:tr>
              <a:tr h="0">
                <a:tc>
                  <a:txBody>
                    <a:bodyPr/>
                    <a:lstStyle/>
                    <a:p>
                      <a:pPr marL="0" marR="0">
                        <a:lnSpc>
                          <a:spcPct val="115000"/>
                        </a:lnSpc>
                        <a:buNone/>
                      </a:pPr>
                      <a:r>
                        <a:rPr lang="en-US" sz="1400" spc="0" dirty="0">
                          <a:effectLst/>
                          <a:latin typeface="Georgia" panose="02040502050405020303" pitchFamily="18" charset="0"/>
                        </a:rPr>
                        <a:t> Main Characteristic</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Extreme Temperature</a:t>
                      </a:r>
                    </a:p>
                    <a:p>
                      <a:pPr marL="0" marR="0">
                        <a:lnSpc>
                          <a:spcPct val="115000"/>
                        </a:lnSpc>
                        <a:buNone/>
                      </a:pPr>
                      <a:r>
                        <a:rPr lang="en-US" sz="1400" spc="0" dirty="0">
                          <a:effectLst/>
                          <a:latin typeface="Georgia" panose="02040502050405020303" pitchFamily="18" charset="0"/>
                        </a:rPr>
                        <a:t> Swings</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Hottest Surface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Liquid Water / Life</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marL="0" marR="0">
                        <a:lnSpc>
                          <a:spcPct val="115000"/>
                        </a:lnSpc>
                        <a:buNone/>
                      </a:pPr>
                      <a:r>
                        <a:rPr lang="en-US" sz="1400" spc="0" dirty="0">
                          <a:effectLst/>
                          <a:latin typeface="Georgia" panose="02040502050405020303" pitchFamily="18" charset="0"/>
                        </a:rPr>
                        <a:t> Ancient Volcanism</a:t>
                      </a:r>
                      <a:endParaRPr lang="en-US" sz="1400" spc="-3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9158538"/>
                  </a:ext>
                </a:extLst>
              </a:tr>
            </a:tbl>
          </a:graphicData>
        </a:graphic>
      </p:graphicFrame>
      <p:sp>
        <p:nvSpPr>
          <p:cNvPr id="3" name="Rectangle 1">
            <a:extLst>
              <a:ext uri="{FF2B5EF4-FFF2-40B4-BE49-F238E27FC236}">
                <a16:creationId xmlns:a16="http://schemas.microsoft.com/office/drawing/2014/main" id="{F44AC838-6F61-7B0A-96B2-EDE3FC39F901}"/>
              </a:ext>
            </a:extLst>
          </p:cNvPr>
          <p:cNvSpPr>
            <a:spLocks noChangeArrowheads="1"/>
          </p:cNvSpPr>
          <p:nvPr/>
        </p:nvSpPr>
        <p:spPr bwMode="auto">
          <a:xfrm>
            <a:off x="838200" y="2203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8CDE8ECA-6FD4-9DAA-8FF3-9360C8D34FC6}"/>
              </a:ext>
            </a:extLst>
          </p:cNvPr>
          <p:cNvSpPr>
            <a:spLocks noChangeArrowheads="1"/>
          </p:cNvSpPr>
          <p:nvPr/>
        </p:nvSpPr>
        <p:spPr bwMode="auto">
          <a:xfrm>
            <a:off x="4460459" y="1699454"/>
            <a:ext cx="37446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Georgia" panose="02040502050405020303" pitchFamily="18" charset="0"/>
                <a:ea typeface="Times New Roman" panose="02020603050405020304" pitchFamily="18" charset="0"/>
                <a:cs typeface="Times New Roman" panose="02020603050405020304" pitchFamily="18" charset="0"/>
              </a:rPr>
              <a:t>Comparative Summary </a:t>
            </a:r>
            <a:endParaRPr kumimoji="0" lang="en-US" altLang="en-US" sz="2400" b="1" i="0" u="none" strike="noStrike" cap="none" normalizeH="0" baseline="0" dirty="0">
              <a:ln>
                <a:noFill/>
              </a:ln>
              <a:solidFill>
                <a:schemeClr val="bg1"/>
              </a:solidFill>
              <a:effectLst/>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C76D3F7A-E4BC-D5F7-D7B4-CE3057A11E22}"/>
              </a:ext>
            </a:extLst>
          </p:cNvPr>
          <p:cNvSpPr>
            <a:spLocks noChangeArrowheads="1"/>
          </p:cNvSpPr>
          <p:nvPr/>
        </p:nvSpPr>
        <p:spPr bwMode="auto">
          <a:xfrm>
            <a:off x="838200" y="269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A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90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D6E816-174D-9364-FED3-E3E8DA2E7D4D}"/>
            </a:ext>
          </a:extLst>
        </p:cNvPr>
        <p:cNvGrpSpPr/>
        <p:nvPr/>
      </p:nvGrpSpPr>
      <p:grpSpPr>
        <a:xfrm>
          <a:off x="0" y="0"/>
          <a:ext cx="0" cy="0"/>
          <a:chOff x="0" y="0"/>
          <a:chExt cx="0" cy="0"/>
        </a:xfrm>
      </p:grpSpPr>
      <p:pic>
        <p:nvPicPr>
          <p:cNvPr id="20482" name="Picture 2">
            <a:extLst>
              <a:ext uri="{FF2B5EF4-FFF2-40B4-BE49-F238E27FC236}">
                <a16:creationId xmlns:a16="http://schemas.microsoft.com/office/drawing/2014/main" id="{1922E611-0565-CDA6-263D-4438D9859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03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C6C76C-33AF-774A-C671-F276AF3A4818}"/>
            </a:ext>
          </a:extLst>
        </p:cNvPr>
        <p:cNvGrpSpPr/>
        <p:nvPr/>
      </p:nvGrpSpPr>
      <p:grpSpPr>
        <a:xfrm>
          <a:off x="0" y="0"/>
          <a:ext cx="0" cy="0"/>
          <a:chOff x="0" y="0"/>
          <a:chExt cx="0" cy="0"/>
        </a:xfrm>
      </p:grpSpPr>
      <p:pic>
        <p:nvPicPr>
          <p:cNvPr id="22530" name="Picture 2" descr="undefined">
            <a:extLst>
              <a:ext uri="{FF2B5EF4-FFF2-40B4-BE49-F238E27FC236}">
                <a16:creationId xmlns:a16="http://schemas.microsoft.com/office/drawing/2014/main" id="{FCDCBF5B-D224-5E2F-D206-A109DB093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013"/>
            <a:ext cx="12192000" cy="513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66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8D57CB-580C-42D4-00A2-0FB18C069541}"/>
            </a:ext>
          </a:extLst>
        </p:cNvPr>
        <p:cNvGrpSpPr/>
        <p:nvPr/>
      </p:nvGrpSpPr>
      <p:grpSpPr>
        <a:xfrm>
          <a:off x="0" y="0"/>
          <a:ext cx="0" cy="0"/>
          <a:chOff x="0" y="0"/>
          <a:chExt cx="0" cy="0"/>
        </a:xfrm>
      </p:grpSpPr>
      <p:pic>
        <p:nvPicPr>
          <p:cNvPr id="21506" name="Picture 2">
            <a:extLst>
              <a:ext uri="{FF2B5EF4-FFF2-40B4-BE49-F238E27FC236}">
                <a16:creationId xmlns:a16="http://schemas.microsoft.com/office/drawing/2014/main" id="{DA45D940-157A-89F4-EC06-C803AB814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856" y="2052579"/>
            <a:ext cx="4234285" cy="42342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444DE3-F0F4-870C-55D5-6A4548DA8903}"/>
              </a:ext>
            </a:extLst>
          </p:cNvPr>
          <p:cNvSpPr txBox="1"/>
          <p:nvPr/>
        </p:nvSpPr>
        <p:spPr>
          <a:xfrm>
            <a:off x="3483428" y="722812"/>
            <a:ext cx="5225143" cy="1077218"/>
          </a:xfrm>
          <a:prstGeom prst="rect">
            <a:avLst/>
          </a:prstGeom>
          <a:noFill/>
        </p:spPr>
        <p:txBody>
          <a:bodyPr wrap="square" rtlCol="0">
            <a:spAutoFit/>
          </a:bodyPr>
          <a:lstStyle/>
          <a:p>
            <a:pPr algn="ctr"/>
            <a:r>
              <a:rPr lang="en-US" sz="3200" b="1" dirty="0">
                <a:solidFill>
                  <a:schemeClr val="bg1"/>
                </a:solidFill>
                <a:latin typeface="Georgia" panose="02040502050405020303" pitchFamily="18" charset="0"/>
              </a:rPr>
              <a:t>Mercury</a:t>
            </a:r>
          </a:p>
          <a:p>
            <a:pPr algn="ctr"/>
            <a:r>
              <a:rPr lang="en-US" sz="3200" b="1" dirty="0">
                <a:solidFill>
                  <a:schemeClr val="bg1"/>
                </a:solidFill>
                <a:latin typeface="Georgia" panose="02040502050405020303" pitchFamily="18" charset="0"/>
              </a:rPr>
              <a:t>by MESSENGER, 2008</a:t>
            </a:r>
          </a:p>
        </p:txBody>
      </p:sp>
    </p:spTree>
    <p:extLst>
      <p:ext uri="{BB962C8B-B14F-4D97-AF65-F5344CB8AC3E}">
        <p14:creationId xmlns:p14="http://schemas.microsoft.com/office/powerpoint/2010/main" val="1522811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3B228F-8028-6AE1-C71D-234E530DDCC1}"/>
            </a:ext>
          </a:extLst>
        </p:cNvPr>
        <p:cNvGrpSpPr/>
        <p:nvPr/>
      </p:nvGrpSpPr>
      <p:grpSpPr>
        <a:xfrm>
          <a:off x="0" y="0"/>
          <a:ext cx="0" cy="0"/>
          <a:chOff x="0" y="0"/>
          <a:chExt cx="0" cy="0"/>
        </a:xfrm>
      </p:grpSpPr>
      <p:pic>
        <p:nvPicPr>
          <p:cNvPr id="26626" name="Picture 2" descr="A diagram of the suspected internal structure of Mercury. Credit: NASA Goddard Space Flight Center">
            <a:extLst>
              <a:ext uri="{FF2B5EF4-FFF2-40B4-BE49-F238E27FC236}">
                <a16:creationId xmlns:a16="http://schemas.microsoft.com/office/drawing/2014/main" id="{45BE0DE8-83A4-9874-FD6B-B1015A4A6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225" y="0"/>
            <a:ext cx="6813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99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D19D9C8-5FE3-F052-6CAB-99A4E346E1AE}"/>
            </a:ext>
          </a:extLst>
        </p:cNvPr>
        <p:cNvGrpSpPr/>
        <p:nvPr/>
      </p:nvGrpSpPr>
      <p:grpSpPr>
        <a:xfrm>
          <a:off x="0" y="0"/>
          <a:ext cx="0" cy="0"/>
          <a:chOff x="0" y="0"/>
          <a:chExt cx="0" cy="0"/>
        </a:xfrm>
      </p:grpSpPr>
      <p:pic>
        <p:nvPicPr>
          <p:cNvPr id="25602" name="Picture 2" descr="Long Scarps on Mercury Tell of the Planet's Unique History - NASA Science">
            <a:extLst>
              <a:ext uri="{FF2B5EF4-FFF2-40B4-BE49-F238E27FC236}">
                <a16:creationId xmlns:a16="http://schemas.microsoft.com/office/drawing/2014/main" id="{6D50C7BD-0849-8327-3508-F3AE4EAD5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62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5BA4717-FEB0-08B4-60B9-F6B3AE4EE00B}"/>
            </a:ext>
          </a:extLst>
        </p:cNvPr>
        <p:cNvGrpSpPr/>
        <p:nvPr/>
      </p:nvGrpSpPr>
      <p:grpSpPr>
        <a:xfrm>
          <a:off x="0" y="0"/>
          <a:ext cx="0" cy="0"/>
          <a:chOff x="0" y="0"/>
          <a:chExt cx="0" cy="0"/>
        </a:xfrm>
      </p:grpSpPr>
      <p:pic>
        <p:nvPicPr>
          <p:cNvPr id="27650" name="Picture 2">
            <a:extLst>
              <a:ext uri="{FF2B5EF4-FFF2-40B4-BE49-F238E27FC236}">
                <a16:creationId xmlns:a16="http://schemas.microsoft.com/office/drawing/2014/main" id="{5E5F21AA-2475-C598-E9B2-416AE4338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861457"/>
            <a:ext cx="571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863565-9D7E-AC5B-9CFA-8C45E5B26D24}"/>
              </a:ext>
            </a:extLst>
          </p:cNvPr>
          <p:cNvSpPr txBox="1"/>
          <p:nvPr/>
        </p:nvSpPr>
        <p:spPr>
          <a:xfrm>
            <a:off x="1815737" y="486591"/>
            <a:ext cx="8560526" cy="1200329"/>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Mercury’s Orbit</a:t>
            </a:r>
          </a:p>
          <a:p>
            <a:pPr algn="ctr"/>
            <a:r>
              <a:rPr lang="en-US" sz="2400" b="1" dirty="0">
                <a:solidFill>
                  <a:schemeClr val="bg1"/>
                </a:solidFill>
                <a:latin typeface="Georgia" panose="02040502050405020303" pitchFamily="18" charset="0"/>
              </a:rPr>
              <a:t>3:2 Spin Resonance</a:t>
            </a:r>
          </a:p>
          <a:p>
            <a:pPr algn="ctr"/>
            <a:r>
              <a:rPr lang="en-US" sz="2400" b="1" dirty="0">
                <a:solidFill>
                  <a:schemeClr val="bg1"/>
                </a:solidFill>
                <a:latin typeface="Georgia" panose="02040502050405020303" pitchFamily="18" charset="0"/>
              </a:rPr>
              <a:t>88 day orbit, 176 day solar day</a:t>
            </a:r>
          </a:p>
        </p:txBody>
      </p:sp>
    </p:spTree>
    <p:extLst>
      <p:ext uri="{BB962C8B-B14F-4D97-AF65-F5344CB8AC3E}">
        <p14:creationId xmlns:p14="http://schemas.microsoft.com/office/powerpoint/2010/main" val="27599537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2165</TotalTime>
  <Words>759</Words>
  <Application>Microsoft Macintosh PowerPoint</Application>
  <PresentationFormat>Widescreen</PresentationFormat>
  <Paragraphs>163</Paragraphs>
  <Slides>39</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Russell Pinizzotto</dc:creator>
  <cp:lastModifiedBy>Russell Pinizzotto</cp:lastModifiedBy>
  <cp:revision>61</cp:revision>
  <dcterms:created xsi:type="dcterms:W3CDTF">2025-11-06T16:27:15Z</dcterms:created>
  <dcterms:modified xsi:type="dcterms:W3CDTF">2026-02-16T22:44:55Z</dcterms:modified>
</cp:coreProperties>
</file>