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8"/>
  </p:notesMasterIdLst>
  <p:sldIdLst>
    <p:sldId id="379" r:id="rId2"/>
    <p:sldId id="370" r:id="rId3"/>
    <p:sldId id="375" r:id="rId4"/>
    <p:sldId id="301" r:id="rId5"/>
    <p:sldId id="268" r:id="rId6"/>
    <p:sldId id="266" r:id="rId7"/>
    <p:sldId id="269" r:id="rId8"/>
    <p:sldId id="367" r:id="rId9"/>
    <p:sldId id="309" r:id="rId10"/>
    <p:sldId id="273" r:id="rId11"/>
    <p:sldId id="353" r:id="rId12"/>
    <p:sldId id="264" r:id="rId13"/>
    <p:sldId id="272" r:id="rId14"/>
    <p:sldId id="265" r:id="rId15"/>
    <p:sldId id="256" r:id="rId16"/>
    <p:sldId id="354" r:id="rId17"/>
    <p:sldId id="368" r:id="rId18"/>
    <p:sldId id="260" r:id="rId19"/>
    <p:sldId id="362" r:id="rId20"/>
    <p:sldId id="371" r:id="rId21"/>
    <p:sldId id="335" r:id="rId22"/>
    <p:sldId id="263" r:id="rId23"/>
    <p:sldId id="257" r:id="rId24"/>
    <p:sldId id="261" r:id="rId25"/>
    <p:sldId id="381" r:id="rId26"/>
    <p:sldId id="259" r:id="rId27"/>
    <p:sldId id="380" r:id="rId28"/>
    <p:sldId id="366" r:id="rId29"/>
    <p:sldId id="364" r:id="rId30"/>
    <p:sldId id="365" r:id="rId31"/>
    <p:sldId id="302" r:id="rId32"/>
    <p:sldId id="358" r:id="rId33"/>
    <p:sldId id="293" r:id="rId34"/>
    <p:sldId id="292" r:id="rId35"/>
    <p:sldId id="336" r:id="rId36"/>
    <p:sldId id="274" r:id="rId37"/>
    <p:sldId id="310" r:id="rId38"/>
    <p:sldId id="275" r:id="rId39"/>
    <p:sldId id="359" r:id="rId40"/>
    <p:sldId id="276" r:id="rId41"/>
    <p:sldId id="337" r:id="rId42"/>
    <p:sldId id="319" r:id="rId43"/>
    <p:sldId id="279" r:id="rId44"/>
    <p:sldId id="317" r:id="rId45"/>
    <p:sldId id="361" r:id="rId46"/>
    <p:sldId id="322" r:id="rId47"/>
    <p:sldId id="339" r:id="rId48"/>
    <p:sldId id="321" r:id="rId49"/>
    <p:sldId id="286" r:id="rId50"/>
    <p:sldId id="355" r:id="rId51"/>
    <p:sldId id="307" r:id="rId52"/>
    <p:sldId id="287" r:id="rId53"/>
    <p:sldId id="318" r:id="rId54"/>
    <p:sldId id="382" r:id="rId55"/>
    <p:sldId id="284" r:id="rId56"/>
    <p:sldId id="328" r:id="rId57"/>
    <p:sldId id="291" r:id="rId58"/>
    <p:sldId id="344" r:id="rId59"/>
    <p:sldId id="283" r:id="rId60"/>
    <p:sldId id="345" r:id="rId61"/>
    <p:sldId id="333" r:id="rId62"/>
    <p:sldId id="313" r:id="rId63"/>
    <p:sldId id="280" r:id="rId64"/>
    <p:sldId id="343" r:id="rId65"/>
    <p:sldId id="311" r:id="rId66"/>
    <p:sldId id="281" r:id="rId67"/>
    <p:sldId id="363" r:id="rId68"/>
    <p:sldId id="356" r:id="rId69"/>
    <p:sldId id="303" r:id="rId70"/>
    <p:sldId id="346" r:id="rId71"/>
    <p:sldId id="304" r:id="rId72"/>
    <p:sldId id="347" r:id="rId73"/>
    <p:sldId id="295" r:id="rId74"/>
    <p:sldId id="377" r:id="rId75"/>
    <p:sldId id="297" r:id="rId76"/>
    <p:sldId id="298" r:id="rId77"/>
    <p:sldId id="299" r:id="rId78"/>
    <p:sldId id="357" r:id="rId79"/>
    <p:sldId id="350" r:id="rId80"/>
    <p:sldId id="300" r:id="rId81"/>
    <p:sldId id="349" r:id="rId82"/>
    <p:sldId id="348" r:id="rId83"/>
    <p:sldId id="258" r:id="rId84"/>
    <p:sldId id="271" r:id="rId85"/>
    <p:sldId id="267" r:id="rId86"/>
    <p:sldId id="270" r:id="rId87"/>
    <p:sldId id="323" r:id="rId88"/>
    <p:sldId id="324" r:id="rId89"/>
    <p:sldId id="326" r:id="rId90"/>
    <p:sldId id="289" r:id="rId91"/>
    <p:sldId id="312" r:id="rId92"/>
    <p:sldId id="351" r:id="rId93"/>
    <p:sldId id="332" r:id="rId94"/>
    <p:sldId id="330" r:id="rId95"/>
    <p:sldId id="306" r:id="rId96"/>
    <p:sldId id="334" r:id="rId97"/>
    <p:sldId id="262" r:id="rId98"/>
    <p:sldId id="294" r:id="rId99"/>
    <p:sldId id="338" r:id="rId100"/>
    <p:sldId id="352" r:id="rId101"/>
    <p:sldId id="340" r:id="rId102"/>
    <p:sldId id="329" r:id="rId103"/>
    <p:sldId id="282" r:id="rId104"/>
    <p:sldId id="285" r:id="rId105"/>
    <p:sldId id="327" r:id="rId106"/>
    <p:sldId id="290" r:id="rId107"/>
    <p:sldId id="331" r:id="rId108"/>
    <p:sldId id="288" r:id="rId109"/>
    <p:sldId id="314" r:id="rId110"/>
    <p:sldId id="315" r:id="rId111"/>
    <p:sldId id="316" r:id="rId112"/>
    <p:sldId id="296" r:id="rId113"/>
    <p:sldId id="372" r:id="rId114"/>
    <p:sldId id="374" r:id="rId115"/>
    <p:sldId id="373" r:id="rId116"/>
    <p:sldId id="378" r:id="rId1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78" autoAdjust="0"/>
    <p:restoredTop sz="94660"/>
  </p:normalViewPr>
  <p:slideViewPr>
    <p:cSldViewPr>
      <p:cViewPr varScale="1">
        <p:scale>
          <a:sx n="109" d="100"/>
          <a:sy n="109" d="100"/>
        </p:scale>
        <p:origin x="1668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slide" Target="slides/slide112.xml"/><Relationship Id="rId11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CH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864E44-216A-4A8F-A792-C44E6FC58EFF}" type="datetimeFigureOut">
              <a:rPr lang="fr-CH" smtClean="0"/>
              <a:t>29.09.2026</a:t>
            </a:fld>
            <a:endParaRPr lang="fr-CH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CH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CH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1FC6F4-0A0F-446C-B732-EF72F11BA8AF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40995267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1FC6F4-0A0F-446C-B732-EF72F11BA8AF}" type="slidenum">
              <a:rPr lang="fr-CH" smtClean="0"/>
              <a:t>22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7783277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1FC6F4-0A0F-446C-B732-EF72F11BA8AF}" type="slidenum">
              <a:rPr lang="fr-CH" smtClean="0"/>
              <a:t>30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8892742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1FC6F4-0A0F-446C-B732-EF72F11BA8AF}" type="slidenum">
              <a:rPr lang="fr-CH" smtClean="0"/>
              <a:t>34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0333922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1FC6F4-0A0F-446C-B732-EF72F11BA8AF}" type="slidenum">
              <a:rPr lang="fr-CH" smtClean="0"/>
              <a:t>59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40497501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1FC6F4-0A0F-446C-B732-EF72F11BA8AF}" type="slidenum">
              <a:rPr lang="fr-CH" smtClean="0"/>
              <a:t>74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556849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3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6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6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6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6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6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6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6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6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6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6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6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gif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G"/><Relationship Id="rId1" Type="http://schemas.openxmlformats.org/officeDocument/2006/relationships/slideLayout" Target="../slideLayouts/slideLayout6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6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6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g"/><Relationship Id="rId1" Type="http://schemas.openxmlformats.org/officeDocument/2006/relationships/slideLayout" Target="../slideLayouts/slideLayout6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6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6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6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6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6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g"/><Relationship Id="rId1" Type="http://schemas.openxmlformats.org/officeDocument/2006/relationships/slideLayout" Target="../slideLayouts/slideLayout6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JPG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6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6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6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6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jpg"/><Relationship Id="rId1" Type="http://schemas.openxmlformats.org/officeDocument/2006/relationships/slideLayout" Target="../slideLayouts/slideLayout6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6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6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The Duomo of Mila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152400"/>
            <a:ext cx="4114800" cy="6312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2971800" cy="6049962"/>
          </a:xfrm>
        </p:spPr>
        <p:txBody>
          <a:bodyPr>
            <a:normAutofit/>
          </a:bodyPr>
          <a:lstStyle/>
          <a:p>
            <a:pPr algn="l"/>
            <a:r>
              <a:rPr lang="en-GB" sz="1800" b="1" dirty="0"/>
              <a:t>Giovanni Antonio </a:t>
            </a:r>
            <a:r>
              <a:rPr lang="en-GB" sz="1800" b="1" dirty="0" err="1"/>
              <a:t>Amadeo</a:t>
            </a:r>
            <a:r>
              <a:rPr lang="en-GB" sz="1800" b="1" dirty="0"/>
              <a:t> </a:t>
            </a:r>
            <a:r>
              <a:rPr lang="en-GB" sz="1800" b="1" dirty="0" smtClean="0"/>
              <a:t>&amp;  </a:t>
            </a:r>
            <a:r>
              <a:rPr lang="en-GB" sz="1800" b="1" dirty="0" err="1"/>
              <a:t>Gian</a:t>
            </a:r>
            <a:r>
              <a:rPr lang="en-GB" sz="1800" b="1" dirty="0"/>
              <a:t> Giacomo </a:t>
            </a:r>
            <a:r>
              <a:rPr lang="en-GB" sz="1800" b="1" dirty="0" err="1" smtClean="0"/>
              <a:t>Dolcebuono</a:t>
            </a:r>
            <a:r>
              <a:rPr lang="en-GB" sz="1800" b="1" dirty="0" smtClean="0"/>
              <a:t>,</a:t>
            </a:r>
            <a:br>
              <a:rPr lang="en-GB" sz="1800" b="1" dirty="0" smtClean="0"/>
            </a:br>
            <a:r>
              <a:rPr lang="en-GB" sz="1800" b="1" i="1" dirty="0" err="1" smtClean="0"/>
              <a:t>tiburio</a:t>
            </a:r>
            <a:r>
              <a:rPr lang="en-GB" sz="1800" b="1" smtClean="0"/>
              <a:t>, </a:t>
            </a:r>
            <a:br>
              <a:rPr lang="en-GB" sz="1800" b="1" smtClean="0"/>
            </a:br>
            <a:r>
              <a:rPr lang="en-GB" sz="1800" b="1" smtClean="0"/>
              <a:t>Duomo di Milano,</a:t>
            </a:r>
            <a:br>
              <a:rPr lang="en-GB" sz="1800" b="1" smtClean="0"/>
            </a:br>
            <a:r>
              <a:rPr lang="en-GB" sz="1800" b="1" smtClean="0"/>
              <a:t>1500</a:t>
            </a:r>
            <a:endParaRPr lang="fr-CH" sz="18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762905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Vasari, Le vite de' piu eccellenti pittori, Florence, 1568,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228600"/>
            <a:ext cx="4724400" cy="6393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60617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276600" cy="5668962"/>
          </a:xfrm>
        </p:spPr>
        <p:txBody>
          <a:bodyPr>
            <a:normAutofit/>
          </a:bodyPr>
          <a:lstStyle/>
          <a:p>
            <a:pPr algn="l"/>
            <a:r>
              <a:rPr lang="fr-CH" sz="1800" dirty="0" smtClean="0">
                <a:latin typeface="+mn-lt"/>
              </a:rPr>
              <a:t>Donato Bramante, 1444-1514</a:t>
            </a:r>
            <a:endParaRPr lang="fr-CH" sz="1800" dirty="0">
              <a:latin typeface="+mn-lt"/>
            </a:endParaRPr>
          </a:p>
        </p:txBody>
      </p:sp>
      <p:pic>
        <p:nvPicPr>
          <p:cNvPr id="1026" name="Picture 2" descr="Image illustrative de l'article Bramant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242400"/>
            <a:ext cx="4623727" cy="632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68856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2819400" cy="5364162"/>
          </a:xfrm>
        </p:spPr>
        <p:txBody>
          <a:bodyPr>
            <a:normAutofit/>
          </a:bodyPr>
          <a:lstStyle/>
          <a:p>
            <a:pPr algn="l"/>
            <a:r>
              <a:rPr lang="fr-CH" sz="1800" b="1" dirty="0" smtClean="0">
                <a:latin typeface="+mn-lt"/>
              </a:rPr>
              <a:t>Bramante, </a:t>
            </a:r>
            <a:br>
              <a:rPr lang="fr-CH" sz="1800" b="1" dirty="0" smtClean="0">
                <a:latin typeface="+mn-lt"/>
              </a:rPr>
            </a:br>
            <a:r>
              <a:rPr lang="fr-CH" sz="1800" b="1" i="1" dirty="0" err="1" smtClean="0">
                <a:latin typeface="+mn-lt"/>
              </a:rPr>
              <a:t>Interior</a:t>
            </a:r>
            <a:r>
              <a:rPr lang="fr-CH" sz="1800" b="1" i="1" dirty="0" smtClean="0">
                <a:latin typeface="+mn-lt"/>
              </a:rPr>
              <a:t> of a Church</a:t>
            </a:r>
            <a:r>
              <a:rPr lang="fr-CH" sz="1800" b="1" dirty="0" smtClean="0">
                <a:latin typeface="+mn-lt"/>
              </a:rPr>
              <a:t>, </a:t>
            </a:r>
            <a:r>
              <a:rPr lang="fr-CH" sz="1800" b="1" i="1" dirty="0" smtClean="0">
                <a:latin typeface="+mn-lt"/>
              </a:rPr>
              <a:t/>
            </a:r>
            <a:br>
              <a:rPr lang="fr-CH" sz="1800" b="1" i="1" dirty="0" smtClean="0">
                <a:latin typeface="+mn-lt"/>
              </a:rPr>
            </a:br>
            <a:r>
              <a:rPr lang="fr-CH" sz="1800" b="1" dirty="0" smtClean="0">
                <a:latin typeface="+mn-lt"/>
              </a:rPr>
              <a:t>1481</a:t>
            </a:r>
            <a:endParaRPr lang="fr-CH" sz="1800" b="1" dirty="0">
              <a:latin typeface="+mn-lt"/>
            </a:endParaRPr>
          </a:p>
        </p:txBody>
      </p:sp>
      <p:pic>
        <p:nvPicPr>
          <p:cNvPr id="3074" name="Picture 2" descr="https://www.wga.hu/art/b/bramante/1archite/1/z_churc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274638"/>
            <a:ext cx="4629150" cy="639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92917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124200" cy="6202362"/>
          </a:xfrm>
        </p:spPr>
        <p:txBody>
          <a:bodyPr>
            <a:normAutofit/>
          </a:bodyPr>
          <a:lstStyle/>
          <a:p>
            <a:pPr algn="l"/>
            <a:r>
              <a:rPr lang="fr-CH" sz="1800" b="1" dirty="0" smtClean="0">
                <a:latin typeface="+mn-lt"/>
              </a:rPr>
              <a:t>Santa Maria presso San </a:t>
            </a:r>
            <a:r>
              <a:rPr lang="fr-CH" sz="1800" b="1" dirty="0" err="1" smtClean="0">
                <a:latin typeface="+mn-lt"/>
              </a:rPr>
              <a:t>Satiro</a:t>
            </a:r>
            <a:r>
              <a:rPr lang="fr-CH" sz="1800" b="1" dirty="0" smtClean="0">
                <a:latin typeface="+mn-lt"/>
              </a:rPr>
              <a:t>, </a:t>
            </a:r>
            <a:br>
              <a:rPr lang="fr-CH" sz="1800" b="1" dirty="0" smtClean="0">
                <a:latin typeface="+mn-lt"/>
              </a:rPr>
            </a:br>
            <a:r>
              <a:rPr lang="fr-CH" sz="1800" b="1" dirty="0" smtClean="0">
                <a:latin typeface="+mn-lt"/>
              </a:rPr>
              <a:t>Milano, </a:t>
            </a:r>
            <a:r>
              <a:rPr lang="fr-CH" sz="1800" b="1" dirty="0" err="1" smtClean="0">
                <a:latin typeface="+mn-lt"/>
              </a:rPr>
              <a:t>late</a:t>
            </a:r>
            <a:r>
              <a:rPr lang="fr-CH" sz="1800" b="1" dirty="0" smtClean="0">
                <a:latin typeface="+mn-lt"/>
              </a:rPr>
              <a:t> 15th C. </a:t>
            </a:r>
            <a:endParaRPr lang="fr-CH" sz="1800" b="1" dirty="0">
              <a:latin typeface="+mn-lt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800" y="274638"/>
            <a:ext cx="4495800" cy="632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5905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0" y="0"/>
            <a:ext cx="8572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7238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931985"/>
            <a:ext cx="7239000" cy="5746653"/>
          </a:xfrm>
          <a:prstGeom prst="rect">
            <a:avLst/>
          </a:prstGeom>
        </p:spPr>
      </p:pic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/>
          <a:p>
            <a:r>
              <a:rPr lang="fr-CH" sz="1800" b="1" dirty="0" smtClean="0"/>
              <a:t>San </a:t>
            </a:r>
            <a:r>
              <a:rPr lang="fr-CH" sz="1800" b="1" dirty="0" err="1" smtClean="0"/>
              <a:t>Satiro</a:t>
            </a:r>
            <a:r>
              <a:rPr lang="fr-CH" sz="1800" b="1" dirty="0" smtClean="0"/>
              <a:t>, </a:t>
            </a:r>
            <a:r>
              <a:rPr lang="fr-CH" sz="1800" b="1" dirty="0" err="1" smtClean="0"/>
              <a:t>Sacello</a:t>
            </a:r>
            <a:r>
              <a:rPr lang="fr-CH" sz="1800" b="1" dirty="0" smtClean="0"/>
              <a:t> and </a:t>
            </a:r>
            <a:r>
              <a:rPr lang="fr-CH" sz="1800" b="1" dirty="0" err="1" smtClean="0"/>
              <a:t>tower</a:t>
            </a:r>
            <a:endParaRPr lang="fr-CH" sz="1800" b="1" dirty="0"/>
          </a:p>
        </p:txBody>
      </p:sp>
    </p:spTree>
    <p:extLst>
      <p:ext uri="{BB962C8B-B14F-4D97-AF65-F5344CB8AC3E}">
        <p14:creationId xmlns:p14="http://schemas.microsoft.com/office/powerpoint/2010/main" val="30726281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23. Farsi ingannare dal trompe l'oeil più ingegnoso in Santa Maria presso  San Satiro - LM Blo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685800"/>
            <a:ext cx="7416800" cy="556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28780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1143000"/>
            <a:ext cx="7198956" cy="5096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02112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219200"/>
            <a:ext cx="7543800" cy="5239162"/>
          </a:xfrm>
          <a:prstGeom prst="rect">
            <a:avLst/>
          </a:prstGeom>
        </p:spPr>
      </p:pic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rmAutofit/>
          </a:bodyPr>
          <a:lstStyle/>
          <a:p>
            <a:r>
              <a:rPr lang="fr-CH" sz="1800" b="1" dirty="0" err="1" smtClean="0">
                <a:latin typeface="+mn-lt"/>
              </a:rPr>
              <a:t>sacristy</a:t>
            </a:r>
            <a:endParaRPr lang="fr-CH" sz="18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032314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0" y="0"/>
            <a:ext cx="8572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2411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26377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60083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www.wga.hu/art/b/bramante/1archite/1/satiro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28600"/>
            <a:ext cx="6429375" cy="6397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38969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1687" y="95250"/>
            <a:ext cx="5000625" cy="666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14386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r>
              <a:rPr lang="fr-CH" sz="1800" b="1" dirty="0" smtClean="0">
                <a:latin typeface="+mn-lt"/>
              </a:rPr>
              <a:t>Santa Maria delle </a:t>
            </a:r>
            <a:r>
              <a:rPr lang="fr-CH" sz="1800" b="1" dirty="0" err="1" smtClean="0">
                <a:latin typeface="+mn-lt"/>
              </a:rPr>
              <a:t>Grazie</a:t>
            </a:r>
            <a:r>
              <a:rPr lang="fr-CH" sz="1800" b="1" dirty="0" smtClean="0">
                <a:latin typeface="+mn-lt"/>
              </a:rPr>
              <a:t>, Milan, c. 1492 </a:t>
            </a:r>
            <a:endParaRPr lang="fr-CH" sz="1800" b="1" dirty="0">
              <a:latin typeface="+mn-lt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553" y="1371600"/>
            <a:ext cx="8229600" cy="4442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70822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Work on the tribune of Santa Maria delle Grazie in Milan began on 29 March  1492. – Italian Art Societ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838200"/>
            <a:ext cx="5029200" cy="5373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65161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219200"/>
          </a:xfrm>
        </p:spPr>
        <p:txBody>
          <a:bodyPr>
            <a:normAutofit/>
          </a:bodyPr>
          <a:lstStyle/>
          <a:p>
            <a:r>
              <a:rPr lang="fr-CH" sz="1800" b="1" dirty="0" smtClean="0">
                <a:latin typeface="+mn-lt"/>
              </a:rPr>
              <a:t>Leonardo da Vinci, </a:t>
            </a:r>
            <a:r>
              <a:rPr lang="fr-CH" sz="1800" b="1" dirty="0" err="1" smtClean="0">
                <a:latin typeface="+mn-lt"/>
              </a:rPr>
              <a:t>Study</a:t>
            </a:r>
            <a:r>
              <a:rPr lang="fr-CH" sz="1800" b="1" dirty="0" smtClean="0">
                <a:latin typeface="+mn-lt"/>
              </a:rPr>
              <a:t> for a building on a </a:t>
            </a:r>
            <a:r>
              <a:rPr lang="fr-CH" sz="1800" b="1" dirty="0" err="1" smtClean="0">
                <a:latin typeface="+mn-lt"/>
              </a:rPr>
              <a:t>centralised</a:t>
            </a:r>
            <a:r>
              <a:rPr lang="fr-CH" sz="1800" b="1" dirty="0" smtClean="0">
                <a:latin typeface="+mn-lt"/>
              </a:rPr>
              <a:t> plan, c. 1488</a:t>
            </a:r>
            <a:endParaRPr lang="fr-CH" sz="1800" b="1" dirty="0">
              <a:latin typeface="+mn-lt"/>
            </a:endParaRPr>
          </a:p>
        </p:txBody>
      </p:sp>
      <p:sp>
        <p:nvSpPr>
          <p:cNvPr id="3" name="AutoShape 2" descr="Da Vinci as an Architect - Sheet1"/>
          <p:cNvSpPr>
            <a:spLocks noChangeAspect="1" noChangeArrowheads="1"/>
          </p:cNvSpPr>
          <p:nvPr/>
        </p:nvSpPr>
        <p:spPr bwMode="auto">
          <a:xfrm>
            <a:off x="155575" y="-4114800"/>
            <a:ext cx="13868400" cy="857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928" y="1497106"/>
            <a:ext cx="7591425" cy="4733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64198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228600"/>
            <a:ext cx="4572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6416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/>
          </a:bodyPr>
          <a:lstStyle/>
          <a:p>
            <a:r>
              <a:rPr lang="fr-CH" sz="1800" b="1" dirty="0" smtClean="0">
                <a:latin typeface="+mn-lt"/>
              </a:rPr>
              <a:t>Le Corbusier, Villa </a:t>
            </a:r>
            <a:r>
              <a:rPr lang="fr-CH" sz="1800" b="1" dirty="0" err="1" smtClean="0">
                <a:latin typeface="+mn-lt"/>
              </a:rPr>
              <a:t>Schwob</a:t>
            </a:r>
            <a:r>
              <a:rPr lang="fr-CH" sz="1800" b="1" dirty="0" smtClean="0">
                <a:latin typeface="+mn-lt"/>
              </a:rPr>
              <a:t>, La Chaux-de-Fonds, 1917</a:t>
            </a:r>
            <a:endParaRPr lang="fr-CH" sz="1800" b="1" dirty="0">
              <a:latin typeface="+mn-lt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764" y="1052736"/>
            <a:ext cx="7885036" cy="5254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07855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553" y="1371600"/>
            <a:ext cx="8229600" cy="4442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6809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anta Maria Delle Grazie – Arch Journe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81000"/>
            <a:ext cx="9353550" cy="6238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49035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7041"/>
            <a:ext cx="9144000" cy="6103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6751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2190"/>
            <a:ext cx="9144000" cy="6093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5661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304800"/>
            <a:ext cx="4267200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3447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2971800" cy="5897562"/>
          </a:xfrm>
        </p:spPr>
        <p:txBody>
          <a:bodyPr>
            <a:normAutofit/>
          </a:bodyPr>
          <a:lstStyle/>
          <a:p>
            <a:pPr algn="l"/>
            <a:r>
              <a:rPr lang="fr-CH" sz="1600" b="1" dirty="0" smtClean="0">
                <a:latin typeface="+mn-lt"/>
              </a:rPr>
              <a:t>Choir </a:t>
            </a:r>
            <a:r>
              <a:rPr lang="fr-CH" sz="1600" b="1" dirty="0" err="1" smtClean="0">
                <a:latin typeface="+mn-lt"/>
              </a:rPr>
              <a:t>with</a:t>
            </a:r>
            <a:r>
              <a:rPr lang="fr-CH" sz="1600" b="1" dirty="0" smtClean="0">
                <a:latin typeface="+mn-lt"/>
              </a:rPr>
              <a:t> </a:t>
            </a:r>
            <a:r>
              <a:rPr lang="fr-CH" sz="1600" b="1" dirty="0" err="1" smtClean="0">
                <a:latin typeface="+mn-lt"/>
              </a:rPr>
              <a:t>umbrella</a:t>
            </a:r>
            <a:r>
              <a:rPr lang="fr-CH" sz="1600" b="1" dirty="0" smtClean="0">
                <a:latin typeface="+mn-lt"/>
              </a:rPr>
              <a:t> </a:t>
            </a:r>
            <a:r>
              <a:rPr lang="fr-CH" sz="1600" b="1" dirty="0" err="1" smtClean="0">
                <a:latin typeface="+mn-lt"/>
              </a:rPr>
              <a:t>vault</a:t>
            </a:r>
            <a:endParaRPr lang="fr-CH" sz="1600" b="1" dirty="0">
              <a:latin typeface="+mn-lt"/>
            </a:endParaRPr>
          </a:p>
        </p:txBody>
      </p:sp>
      <p:pic>
        <p:nvPicPr>
          <p:cNvPr id="1026" name="Picture 2" descr="File:Coro della Tribuna di Santa Maria della Grazie, Donato Bramante, Milano-Itali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286361"/>
            <a:ext cx="4724400" cy="629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21569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408" y="1447800"/>
            <a:ext cx="8481392" cy="4419600"/>
          </a:xfrm>
          <a:prstGeom prst="rect">
            <a:avLst/>
          </a:prstGeom>
        </p:spPr>
      </p:pic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r>
              <a:rPr lang="fr-CH" sz="1800" b="1" dirty="0" smtClean="0">
                <a:latin typeface="+mn-lt"/>
              </a:rPr>
              <a:t>Leonardo da Vinci, </a:t>
            </a:r>
            <a:r>
              <a:rPr lang="fr-CH" sz="1800" b="1" i="1" dirty="0" smtClean="0">
                <a:latin typeface="+mn-lt"/>
              </a:rPr>
              <a:t>Il </a:t>
            </a:r>
            <a:r>
              <a:rPr lang="fr-CH" sz="1800" b="1" i="1" dirty="0" err="1" smtClean="0">
                <a:latin typeface="+mn-lt"/>
              </a:rPr>
              <a:t>Cenacolo</a:t>
            </a:r>
            <a:r>
              <a:rPr lang="fr-CH" sz="1800" b="1" dirty="0" smtClean="0">
                <a:latin typeface="+mn-lt"/>
              </a:rPr>
              <a:t>, 1495-1498</a:t>
            </a:r>
            <a:endParaRPr lang="fr-CH" sz="18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746774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www.wga.hu/art/l/leonardo/03/4lastsu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304800"/>
            <a:ext cx="4419600" cy="6134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032507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457200"/>
            <a:ext cx="5964065" cy="5766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592749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1162"/>
          </a:xfrm>
        </p:spPr>
        <p:txBody>
          <a:bodyPr>
            <a:normAutofit/>
          </a:bodyPr>
          <a:lstStyle/>
          <a:p>
            <a:r>
              <a:rPr lang="fr-CH" sz="1800" b="1" dirty="0" smtClean="0">
                <a:latin typeface="+mn-lt"/>
              </a:rPr>
              <a:t>Giovanni Donato da </a:t>
            </a:r>
            <a:r>
              <a:rPr lang="fr-CH" sz="1800" b="1" dirty="0" err="1" smtClean="0">
                <a:latin typeface="+mn-lt"/>
              </a:rPr>
              <a:t>Montorfano</a:t>
            </a:r>
            <a:r>
              <a:rPr lang="fr-CH" sz="1800" b="1" dirty="0" smtClean="0">
                <a:latin typeface="+mn-lt"/>
              </a:rPr>
              <a:t>, </a:t>
            </a:r>
            <a:r>
              <a:rPr lang="fr-CH" sz="1800" b="1" i="1" dirty="0" smtClean="0">
                <a:latin typeface="+mn-lt"/>
              </a:rPr>
              <a:t>Crucifixion</a:t>
            </a:r>
            <a:r>
              <a:rPr lang="fr-CH" sz="1800" b="1" dirty="0" smtClean="0">
                <a:latin typeface="+mn-lt"/>
              </a:rPr>
              <a:t>, 1495</a:t>
            </a:r>
            <a:endParaRPr lang="fr-CH" sz="1800" b="1" dirty="0">
              <a:latin typeface="+mn-lt"/>
            </a:endParaRPr>
          </a:p>
        </p:txBody>
      </p:sp>
      <p:pic>
        <p:nvPicPr>
          <p:cNvPr id="1026" name="Picture 2" descr="https://www.wga.hu/art/m/montorfa/crucifix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808038"/>
            <a:ext cx="6867525" cy="5834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911192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H" sz="1800" b="1" dirty="0" smtClean="0">
                <a:latin typeface="+mn-lt"/>
              </a:rPr>
              <a:t>Filarete, Castello </a:t>
            </a:r>
            <a:r>
              <a:rPr lang="fr-CH" sz="1800" b="1" dirty="0" err="1" smtClean="0">
                <a:latin typeface="+mn-lt"/>
              </a:rPr>
              <a:t>Sforzesco</a:t>
            </a:r>
            <a:r>
              <a:rPr lang="fr-CH" sz="1800" b="1" dirty="0" smtClean="0">
                <a:latin typeface="+mn-lt"/>
              </a:rPr>
              <a:t>, 1450</a:t>
            </a:r>
            <a:endParaRPr lang="fr-CH" sz="1800" b="1" dirty="0">
              <a:latin typeface="+mn-lt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82055"/>
            <a:ext cx="9144000" cy="3093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216880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200400" cy="6049962"/>
          </a:xfrm>
        </p:spPr>
        <p:txBody>
          <a:bodyPr>
            <a:normAutofit/>
          </a:bodyPr>
          <a:lstStyle/>
          <a:p>
            <a:pPr algn="l"/>
            <a:r>
              <a:rPr lang="fr-CH" sz="1800" b="1" dirty="0" smtClean="0">
                <a:latin typeface="+mn-lt"/>
              </a:rPr>
              <a:t>« </a:t>
            </a:r>
            <a:r>
              <a:rPr lang="fr-CH" sz="1800" b="1" dirty="0" err="1" smtClean="0">
                <a:latin typeface="+mn-lt"/>
              </a:rPr>
              <a:t>Prospectivo</a:t>
            </a:r>
            <a:r>
              <a:rPr lang="fr-CH" sz="1800" b="1" dirty="0" smtClean="0">
                <a:latin typeface="+mn-lt"/>
              </a:rPr>
              <a:t> </a:t>
            </a:r>
            <a:r>
              <a:rPr lang="fr-CH" sz="1800" b="1" dirty="0" err="1" smtClean="0">
                <a:latin typeface="+mn-lt"/>
              </a:rPr>
              <a:t>Melanese</a:t>
            </a:r>
            <a:r>
              <a:rPr lang="fr-CH" sz="1800" b="1" dirty="0" smtClean="0">
                <a:latin typeface="+mn-lt"/>
              </a:rPr>
              <a:t>, </a:t>
            </a:r>
            <a:r>
              <a:rPr lang="fr-CH" sz="1800" b="1" dirty="0" err="1" smtClean="0">
                <a:latin typeface="+mn-lt"/>
              </a:rPr>
              <a:t>Depictore</a:t>
            </a:r>
            <a:r>
              <a:rPr lang="fr-CH" sz="1800" b="1" dirty="0" smtClean="0">
                <a:latin typeface="+mn-lt"/>
              </a:rPr>
              <a:t>, » </a:t>
            </a:r>
            <a:br>
              <a:rPr lang="fr-CH" sz="1800" b="1" dirty="0" smtClean="0">
                <a:latin typeface="+mn-lt"/>
              </a:rPr>
            </a:br>
            <a:r>
              <a:rPr lang="fr-CH" sz="1800" b="1" dirty="0" smtClean="0">
                <a:latin typeface="+mn-lt"/>
              </a:rPr>
              <a:t>in </a:t>
            </a:r>
            <a:r>
              <a:rPr lang="fr-CH" sz="1800" b="1" i="1" dirty="0" err="1" smtClean="0">
                <a:latin typeface="+mn-lt"/>
              </a:rPr>
              <a:t>Antiquario</a:t>
            </a:r>
            <a:r>
              <a:rPr lang="fr-CH" sz="1800" b="1" i="1" dirty="0" smtClean="0">
                <a:latin typeface="+mn-lt"/>
              </a:rPr>
              <a:t> </a:t>
            </a:r>
            <a:r>
              <a:rPr lang="fr-CH" sz="1800" b="1" i="1" dirty="0" err="1" smtClean="0">
                <a:latin typeface="+mn-lt"/>
              </a:rPr>
              <a:t>Prospecticche</a:t>
            </a:r>
            <a:r>
              <a:rPr lang="fr-CH" sz="1800" b="1" i="1" dirty="0" smtClean="0">
                <a:latin typeface="+mn-lt"/>
              </a:rPr>
              <a:t> Romane</a:t>
            </a:r>
            <a:r>
              <a:rPr lang="fr-CH" sz="1800" b="1" dirty="0" smtClean="0">
                <a:latin typeface="+mn-lt"/>
              </a:rPr>
              <a:t>, 1500</a:t>
            </a:r>
            <a:endParaRPr lang="fr-CH" sz="1800" b="1" dirty="0">
              <a:latin typeface="+mn-lt"/>
            </a:endParaRPr>
          </a:p>
        </p:txBody>
      </p:sp>
      <p:pic>
        <p:nvPicPr>
          <p:cNvPr id="2050" name="Picture 2" descr="File:Antiquarie prospetiche Roman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442119"/>
            <a:ext cx="39243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037970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2895600" cy="5821362"/>
          </a:xfrm>
        </p:spPr>
        <p:txBody>
          <a:bodyPr>
            <a:normAutofit/>
          </a:bodyPr>
          <a:lstStyle/>
          <a:p>
            <a:pPr algn="l"/>
            <a:r>
              <a:rPr lang="fr-CH" sz="1800" b="1" dirty="0" smtClean="0">
                <a:latin typeface="+mn-lt"/>
              </a:rPr>
              <a:t>Leonard da Vinci,</a:t>
            </a:r>
            <a:br>
              <a:rPr lang="fr-CH" sz="1800" b="1" dirty="0" smtClean="0">
                <a:latin typeface="+mn-lt"/>
              </a:rPr>
            </a:br>
            <a:r>
              <a:rPr lang="fr-CH" sz="1800" b="1" dirty="0" smtClean="0">
                <a:latin typeface="+mn-lt"/>
              </a:rPr>
              <a:t>San Girolamo, 1480 </a:t>
            </a:r>
            <a:endParaRPr lang="fr-CH" sz="1800" b="1" dirty="0">
              <a:latin typeface="+mn-lt"/>
            </a:endParaRPr>
          </a:p>
        </p:txBody>
      </p:sp>
      <p:pic>
        <p:nvPicPr>
          <p:cNvPr id="1026" name="Picture 2" descr="File:Leonardo, san girolam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381000"/>
            <a:ext cx="4648200" cy="6076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915443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1295400"/>
            <a:ext cx="7772400" cy="5161360"/>
          </a:xfrm>
          <a:prstGeom prst="rect">
            <a:avLst/>
          </a:prstGeom>
        </p:spPr>
      </p:pic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r>
              <a:rPr lang="fr-CH" sz="1800" b="1" dirty="0" err="1"/>
              <a:t>Cloister</a:t>
            </a:r>
            <a:r>
              <a:rPr lang="fr-CH" sz="1800" b="1" dirty="0"/>
              <a:t>, Santa Maria </a:t>
            </a:r>
            <a:r>
              <a:rPr lang="fr-CH" sz="1800" b="1" dirty="0" err="1"/>
              <a:t>della</a:t>
            </a:r>
            <a:r>
              <a:rPr lang="fr-CH" sz="1800" b="1" dirty="0"/>
              <a:t> Pace, Rome, 1500</a:t>
            </a:r>
            <a:endParaRPr lang="fr-CH" sz="1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6318509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762000"/>
            <a:ext cx="7958667" cy="537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194392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21577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538736" cy="6106690"/>
          </a:xfrm>
        </p:spPr>
        <p:txBody>
          <a:bodyPr>
            <a:normAutofit/>
          </a:bodyPr>
          <a:lstStyle/>
          <a:p>
            <a:pPr algn="l"/>
            <a:r>
              <a:rPr lang="en-US" sz="1800" b="1" dirty="0" err="1" smtClean="0">
                <a:latin typeface="+mn-lt"/>
              </a:rPr>
              <a:t>Tempietto</a:t>
            </a:r>
            <a:r>
              <a:rPr lang="en-US" sz="1800" b="1" dirty="0">
                <a:latin typeface="+mn-lt"/>
              </a:rPr>
              <a:t>, </a:t>
            </a:r>
            <a:r>
              <a:rPr lang="en-US" sz="1800" b="1" dirty="0" smtClean="0">
                <a:latin typeface="+mn-lt"/>
              </a:rPr>
              <a:t/>
            </a:r>
            <a:br>
              <a:rPr lang="en-US" sz="1800" b="1" dirty="0" smtClean="0">
                <a:latin typeface="+mn-lt"/>
              </a:rPr>
            </a:br>
            <a:r>
              <a:rPr lang="en-US" sz="1800" b="1" dirty="0" smtClean="0">
                <a:latin typeface="+mn-lt"/>
              </a:rPr>
              <a:t>San </a:t>
            </a:r>
            <a:r>
              <a:rPr lang="en-US" sz="1800" b="1" dirty="0">
                <a:latin typeface="+mn-lt"/>
              </a:rPr>
              <a:t>Pietro in </a:t>
            </a:r>
            <a:r>
              <a:rPr lang="en-US" sz="1800" b="1" dirty="0" err="1">
                <a:latin typeface="+mn-lt"/>
              </a:rPr>
              <a:t>Montorio</a:t>
            </a:r>
            <a:r>
              <a:rPr lang="en-US" sz="1800" b="1" dirty="0">
                <a:latin typeface="+mn-lt"/>
              </a:rPr>
              <a:t>, Rome, 1502</a:t>
            </a:r>
            <a:r>
              <a:rPr lang="fr-CH" sz="1800" b="1" dirty="0">
                <a:latin typeface="+mn-lt"/>
              </a:rPr>
              <a:t/>
            </a:r>
            <a:br>
              <a:rPr lang="fr-CH" sz="1800" b="1" dirty="0">
                <a:latin typeface="+mn-lt"/>
              </a:rPr>
            </a:br>
            <a:endParaRPr lang="fr-CH" sz="1800" b="1" dirty="0">
              <a:latin typeface="+mn-lt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260797"/>
            <a:ext cx="4379417" cy="6497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0971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Book page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201101"/>
            <a:ext cx="4495800" cy="6580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200400" cy="5973762"/>
          </a:xfrm>
        </p:spPr>
        <p:txBody>
          <a:bodyPr>
            <a:normAutofit/>
          </a:bodyPr>
          <a:lstStyle/>
          <a:p>
            <a:pPr algn="l"/>
            <a:r>
              <a:rPr lang="fr-CH" sz="1800" b="1" dirty="0" err="1" smtClean="0">
                <a:latin typeface="+mn-lt"/>
              </a:rPr>
              <a:t>Bramante’s</a:t>
            </a:r>
            <a:r>
              <a:rPr lang="fr-CH" sz="1800" b="1" dirty="0" smtClean="0">
                <a:latin typeface="+mn-lt"/>
              </a:rPr>
              <a:t> plan for </a:t>
            </a:r>
            <a:r>
              <a:rPr lang="fr-CH" sz="1800" b="1" dirty="0" err="1" smtClean="0">
                <a:latin typeface="+mn-lt"/>
              </a:rPr>
              <a:t>Tempietto</a:t>
            </a:r>
            <a:r>
              <a:rPr lang="fr-CH" sz="1800" b="1" dirty="0" smtClean="0">
                <a:latin typeface="+mn-lt"/>
              </a:rPr>
              <a:t> and </a:t>
            </a:r>
            <a:r>
              <a:rPr lang="fr-CH" sz="1800" b="1" dirty="0" err="1" smtClean="0">
                <a:latin typeface="+mn-lt"/>
              </a:rPr>
              <a:t>Courtyard</a:t>
            </a:r>
            <a:r>
              <a:rPr lang="fr-CH" sz="1800" b="1" dirty="0" smtClean="0">
                <a:latin typeface="+mn-lt"/>
              </a:rPr>
              <a:t>,</a:t>
            </a:r>
            <a:r>
              <a:rPr lang="fr-CH" sz="1800" b="1" dirty="0">
                <a:latin typeface="+mn-lt"/>
              </a:rPr>
              <a:t> </a:t>
            </a:r>
            <a:r>
              <a:rPr lang="fr-CH" sz="1800" b="1" dirty="0" smtClean="0">
                <a:latin typeface="+mn-lt"/>
              </a:rPr>
              <a:t>1503,</a:t>
            </a:r>
            <a:br>
              <a:rPr lang="fr-CH" sz="1800" b="1" dirty="0" smtClean="0">
                <a:latin typeface="+mn-lt"/>
              </a:rPr>
            </a:br>
            <a:r>
              <a:rPr lang="fr-CH" sz="1800" b="1" dirty="0" smtClean="0">
                <a:latin typeface="+mn-lt"/>
              </a:rPr>
              <a:t>In Sebastiano </a:t>
            </a:r>
            <a:r>
              <a:rPr lang="fr-CH" sz="1800" b="1" dirty="0">
                <a:latin typeface="+mn-lt"/>
              </a:rPr>
              <a:t>Serlio</a:t>
            </a:r>
            <a:r>
              <a:rPr lang="fr-CH" sz="1800" b="1" dirty="0" smtClean="0">
                <a:latin typeface="+mn-lt"/>
              </a:rPr>
              <a:t>, </a:t>
            </a:r>
            <a:r>
              <a:rPr lang="fr-CH" sz="1800" b="1" i="1" dirty="0" smtClean="0">
                <a:latin typeface="+mn-lt"/>
              </a:rPr>
              <a:t>Libro </a:t>
            </a:r>
            <a:r>
              <a:rPr lang="fr-CH" sz="1800" b="1" i="1" dirty="0" err="1" smtClean="0">
                <a:latin typeface="+mn-lt"/>
              </a:rPr>
              <a:t>Terzo</a:t>
            </a:r>
            <a:r>
              <a:rPr lang="fr-CH" sz="1800" b="1" dirty="0" smtClean="0">
                <a:latin typeface="+mn-lt"/>
              </a:rPr>
              <a:t>, 1540 </a:t>
            </a:r>
            <a:r>
              <a:rPr lang="fr-CH" sz="1800" b="1" dirty="0">
                <a:latin typeface="+mn-lt"/>
              </a:rPr>
              <a:t/>
            </a:r>
            <a:br>
              <a:rPr lang="fr-CH" sz="1800" b="1" dirty="0">
                <a:latin typeface="+mn-lt"/>
              </a:rPr>
            </a:br>
            <a:r>
              <a:rPr lang="fr-CH" sz="1800" b="1" dirty="0" smtClean="0">
                <a:latin typeface="+mn-lt"/>
              </a:rPr>
              <a:t/>
            </a:r>
            <a:br>
              <a:rPr lang="fr-CH" sz="1800" b="1" dirty="0" smtClean="0">
                <a:latin typeface="+mn-lt"/>
              </a:rPr>
            </a:br>
            <a:endParaRPr lang="fr-CH" sz="18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994687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/>
          </a:bodyPr>
          <a:lstStyle/>
          <a:p>
            <a:pPr algn="l"/>
            <a:r>
              <a:rPr lang="fr-CH" sz="1400" dirty="0" smtClean="0"/>
              <a:t>    </a:t>
            </a:r>
            <a:r>
              <a:rPr lang="fr-CH" sz="1800" b="1" dirty="0" smtClean="0">
                <a:latin typeface="+mn-lt"/>
              </a:rPr>
              <a:t>Temple of Vesta, Roman Forum, 2</a:t>
            </a:r>
            <a:r>
              <a:rPr lang="fr-CH" sz="1800" b="1" baseline="30000" dirty="0" smtClean="0">
                <a:latin typeface="+mn-lt"/>
              </a:rPr>
              <a:t>nd</a:t>
            </a:r>
            <a:r>
              <a:rPr lang="fr-CH" sz="1800" b="1" dirty="0" smtClean="0">
                <a:latin typeface="+mn-lt"/>
              </a:rPr>
              <a:t> C. AD</a:t>
            </a:r>
            <a:r>
              <a:rPr lang="fr-CH" sz="1800" b="1" dirty="0">
                <a:latin typeface="+mn-lt"/>
              </a:rPr>
              <a:t> </a:t>
            </a:r>
            <a:r>
              <a:rPr lang="fr-CH" sz="1800" b="1" dirty="0" smtClean="0">
                <a:latin typeface="+mn-lt"/>
              </a:rPr>
              <a:t>               reconstruction</a:t>
            </a:r>
            <a:endParaRPr lang="fr-CH" sz="1800" b="1" dirty="0">
              <a:latin typeface="+mn-lt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772816"/>
            <a:ext cx="2995514" cy="3501008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1970" y="1789313"/>
            <a:ext cx="4662824" cy="3212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5325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r>
              <a:rPr lang="fr-CH" sz="1800" b="1" dirty="0" smtClean="0">
                <a:latin typeface="+mn-lt"/>
              </a:rPr>
              <a:t>Leonardo da Vinci, sketches of </a:t>
            </a:r>
            <a:r>
              <a:rPr lang="fr-CH" sz="1800" b="1" i="1" dirty="0" err="1" smtClean="0">
                <a:latin typeface="+mn-lt"/>
              </a:rPr>
              <a:t>tempietti</a:t>
            </a:r>
            <a:r>
              <a:rPr lang="fr-CH" sz="1800" b="1" dirty="0" smtClean="0">
                <a:latin typeface="+mn-lt"/>
              </a:rPr>
              <a:t>, </a:t>
            </a:r>
            <a:r>
              <a:rPr lang="fr-CH" sz="1800" b="1" i="1" dirty="0" smtClean="0">
                <a:latin typeface="+mn-lt"/>
              </a:rPr>
              <a:t>Codex </a:t>
            </a:r>
            <a:r>
              <a:rPr lang="fr-CH" sz="1800" b="1" i="1" dirty="0" err="1" smtClean="0">
                <a:latin typeface="+mn-lt"/>
              </a:rPr>
              <a:t>Atlanticus</a:t>
            </a:r>
            <a:r>
              <a:rPr lang="fr-CH" sz="1800" b="1" dirty="0" smtClean="0">
                <a:latin typeface="+mn-lt"/>
              </a:rPr>
              <a:t>, c. 1503</a:t>
            </a:r>
            <a:endParaRPr lang="fr-CH" sz="1800" b="1" dirty="0">
              <a:latin typeface="+mn-lt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865" y="990600"/>
            <a:ext cx="7296270" cy="525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77197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2052"/>
            <a:ext cx="9144000" cy="6173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158059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an Pietro in Montorio, Tempietto] (from Serlio, On Architecture): Images  from the Rare Book and Manuscript Collection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148" y="685800"/>
            <a:ext cx="3603278" cy="5410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6" descr="Book page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6611" y="685800"/>
            <a:ext cx="3711589" cy="5432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096799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www.wga.hu/art/b/bramante/1archite/2/tempiet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254000"/>
            <a:ext cx="4495800" cy="599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61476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idx="4294967295"/>
          </p:nvPr>
        </p:nvSpPr>
        <p:spPr>
          <a:xfrm>
            <a:off x="139407" y="381000"/>
            <a:ext cx="8799017" cy="838200"/>
          </a:xfrm>
        </p:spPr>
        <p:txBody>
          <a:bodyPr>
            <a:normAutofit fontScale="90000"/>
          </a:bodyPr>
          <a:lstStyle/>
          <a:p>
            <a:pPr algn="l"/>
            <a:r>
              <a:rPr lang="en-US" sz="1400" dirty="0" smtClean="0"/>
              <a:t>	  </a:t>
            </a:r>
            <a:br>
              <a:rPr lang="en-US" sz="1400" dirty="0" smtClean="0"/>
            </a:br>
            <a:r>
              <a:rPr lang="en-US" sz="1400" dirty="0"/>
              <a:t> </a:t>
            </a:r>
            <a:r>
              <a:rPr lang="en-US" sz="1400" dirty="0" smtClean="0"/>
              <a:t>      </a:t>
            </a:r>
            <a:r>
              <a:rPr lang="en-US" sz="2000" b="1" dirty="0" smtClean="0"/>
              <a:t>Brunelleschi, </a:t>
            </a:r>
            <a:r>
              <a:rPr lang="fr-CH" sz="2000" b="1" dirty="0"/>
              <a:t>Pazzi Chapel, </a:t>
            </a:r>
            <a:r>
              <a:rPr lang="fr-CH" sz="2000" b="1" dirty="0" smtClean="0"/>
              <a:t>Florence</a:t>
            </a:r>
            <a:r>
              <a:rPr lang="fr-CH" sz="2000" b="1" dirty="0"/>
              <a:t>, 1461</a:t>
            </a:r>
            <a:r>
              <a:rPr lang="en-US" sz="2000" dirty="0"/>
              <a:t>	</a:t>
            </a:r>
            <a:r>
              <a:rPr lang="en-US" sz="2000" dirty="0" smtClean="0"/>
              <a:t>       </a:t>
            </a:r>
            <a:r>
              <a:rPr lang="en-US" sz="2000" b="1" dirty="0" smtClean="0"/>
              <a:t>Bramante</a:t>
            </a:r>
            <a:r>
              <a:rPr lang="en-US" sz="2000" b="1" dirty="0"/>
              <a:t>, </a:t>
            </a:r>
            <a:r>
              <a:rPr lang="en-US" sz="2000" b="1" dirty="0" err="1"/>
              <a:t>Tempietto</a:t>
            </a:r>
            <a:r>
              <a:rPr lang="en-US" sz="2000" b="1" dirty="0"/>
              <a:t>, Rome, 1502</a:t>
            </a:r>
            <a:r>
              <a:rPr lang="fr-CH" sz="2000" b="1" dirty="0"/>
              <a:t/>
            </a:r>
            <a:br>
              <a:rPr lang="fr-CH" sz="2000" b="1" dirty="0"/>
            </a:br>
            <a:r>
              <a:rPr lang="en-US" sz="2000" b="1" dirty="0" smtClean="0"/>
              <a:t/>
            </a:r>
            <a:br>
              <a:rPr lang="en-US" sz="2000" b="1" dirty="0" smtClean="0"/>
            </a:br>
            <a:r>
              <a:rPr lang="en-US" sz="1400" dirty="0" smtClean="0"/>
              <a:t>						</a:t>
            </a:r>
            <a:endParaRPr lang="fr-CH" sz="1400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1371599"/>
            <a:ext cx="3265091" cy="4844579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371600"/>
            <a:ext cx="3548316" cy="4844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6732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upload.wikimedia.org/wikipedia/commons/thumb/0/06/Raffaello_-_Spozalizio_-_Web_Gallery_of_Art.jpg/330px-Raffaello_-_Spozalizio_-_Web_Gallery_of_Ar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533400"/>
            <a:ext cx="4114800" cy="5906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124200" cy="5668962"/>
          </a:xfrm>
        </p:spPr>
        <p:txBody>
          <a:bodyPr>
            <a:normAutofit/>
          </a:bodyPr>
          <a:lstStyle/>
          <a:p>
            <a:pPr algn="l"/>
            <a:r>
              <a:rPr lang="fr-CH" sz="1800" b="1" dirty="0" smtClean="0">
                <a:latin typeface="+mn-lt"/>
              </a:rPr>
              <a:t>Raphael, </a:t>
            </a:r>
            <a:br>
              <a:rPr lang="fr-CH" sz="1800" b="1" dirty="0" smtClean="0">
                <a:latin typeface="+mn-lt"/>
              </a:rPr>
            </a:br>
            <a:r>
              <a:rPr lang="fr-CH" sz="1800" b="1" i="1" dirty="0" err="1" smtClean="0">
                <a:latin typeface="+mn-lt"/>
              </a:rPr>
              <a:t>Marriage</a:t>
            </a:r>
            <a:r>
              <a:rPr lang="fr-CH" sz="1800" b="1" i="1" dirty="0" smtClean="0">
                <a:latin typeface="+mn-lt"/>
              </a:rPr>
              <a:t> of the Virgin, </a:t>
            </a:r>
            <a:br>
              <a:rPr lang="fr-CH" sz="1800" b="1" i="1" dirty="0" smtClean="0">
                <a:latin typeface="+mn-lt"/>
              </a:rPr>
            </a:br>
            <a:r>
              <a:rPr lang="fr-CH" sz="1800" b="1" dirty="0" smtClean="0">
                <a:latin typeface="+mn-lt"/>
              </a:rPr>
              <a:t>1504, </a:t>
            </a:r>
            <a:r>
              <a:rPr lang="fr-CH" sz="1800" b="1" dirty="0" err="1" smtClean="0">
                <a:latin typeface="+mn-lt"/>
              </a:rPr>
              <a:t>Pinocateca</a:t>
            </a:r>
            <a:r>
              <a:rPr lang="fr-CH" sz="1800" b="1" dirty="0" smtClean="0">
                <a:latin typeface="+mn-lt"/>
              </a:rPr>
              <a:t> di Brera</a:t>
            </a:r>
            <a:endParaRPr lang="fr-CH" sz="1800" b="1" i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9386485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McLellan-Sweat Mans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524000"/>
            <a:ext cx="6264107" cy="4539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H" sz="1800" b="1" dirty="0">
                <a:latin typeface="+mn-lt"/>
              </a:rPr>
              <a:t>John Kimball, </a:t>
            </a:r>
            <a:r>
              <a:rPr lang="fr-CH" sz="1800" b="1" dirty="0" err="1">
                <a:latin typeface="+mn-lt"/>
              </a:rPr>
              <a:t>McLellan</a:t>
            </a:r>
            <a:r>
              <a:rPr lang="fr-CH" sz="1800" b="1" dirty="0">
                <a:latin typeface="+mn-lt"/>
              </a:rPr>
              <a:t>-Sweat House, Portland, ME, 1800</a:t>
            </a:r>
          </a:p>
        </p:txBody>
      </p:sp>
    </p:spTree>
    <p:extLst>
      <p:ext uri="{BB962C8B-B14F-4D97-AF65-F5344CB8AC3E}">
        <p14:creationId xmlns:p14="http://schemas.microsoft.com/office/powerpoint/2010/main" val="108712193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/>
          <a:p>
            <a:r>
              <a:rPr lang="fr-CH" sz="1800" b="1" dirty="0" smtClean="0">
                <a:latin typeface="+mn-lt"/>
              </a:rPr>
              <a:t>Old St </a:t>
            </a:r>
            <a:r>
              <a:rPr lang="fr-CH" sz="1800" b="1" dirty="0" err="1" smtClean="0">
                <a:latin typeface="+mn-lt"/>
              </a:rPr>
              <a:t>Peter’s</a:t>
            </a:r>
            <a:r>
              <a:rPr lang="fr-CH" sz="1800" b="1" dirty="0" smtClean="0">
                <a:latin typeface="+mn-lt"/>
              </a:rPr>
              <a:t> </a:t>
            </a:r>
            <a:r>
              <a:rPr lang="fr-CH" sz="1800" b="1" dirty="0" err="1" smtClean="0">
                <a:latin typeface="+mn-lt"/>
              </a:rPr>
              <a:t>Basilica</a:t>
            </a:r>
            <a:r>
              <a:rPr lang="fr-CH" sz="1800" b="1" dirty="0" smtClean="0">
                <a:latin typeface="+mn-lt"/>
              </a:rPr>
              <a:t>, c. 1450 </a:t>
            </a:r>
            <a:endParaRPr lang="fr-CH" sz="1800" b="1" dirty="0">
              <a:latin typeface="+mn-lt"/>
            </a:endParaRPr>
          </a:p>
        </p:txBody>
      </p:sp>
      <p:pic>
        <p:nvPicPr>
          <p:cNvPr id="1026" name="Picture 2" descr="undefin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295400"/>
            <a:ext cx="7953375" cy="4861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694696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/>
          <a:p>
            <a:r>
              <a:rPr lang="fr-CH" sz="1800" b="1" dirty="0" smtClean="0">
                <a:latin typeface="+mn-lt"/>
              </a:rPr>
              <a:t>Baths of </a:t>
            </a:r>
            <a:r>
              <a:rPr lang="fr-CH" sz="1800" b="1" dirty="0" err="1" smtClean="0">
                <a:latin typeface="+mn-lt"/>
              </a:rPr>
              <a:t>Diocletian</a:t>
            </a:r>
            <a:r>
              <a:rPr lang="fr-CH" sz="1800" b="1" dirty="0" smtClean="0">
                <a:latin typeface="+mn-lt"/>
              </a:rPr>
              <a:t>, </a:t>
            </a:r>
            <a:r>
              <a:rPr lang="fr-CH" sz="1800" b="1" dirty="0" err="1" smtClean="0">
                <a:latin typeface="+mn-lt"/>
              </a:rPr>
              <a:t>early</a:t>
            </a:r>
            <a:r>
              <a:rPr lang="fr-CH" sz="1800" b="1" dirty="0" smtClean="0">
                <a:latin typeface="+mn-lt"/>
              </a:rPr>
              <a:t> 4th C. Section</a:t>
            </a:r>
            <a:endParaRPr lang="fr-CH" sz="1800" b="1" dirty="0">
              <a:latin typeface="+mn-lt"/>
            </a:endParaRPr>
          </a:p>
        </p:txBody>
      </p:sp>
      <p:pic>
        <p:nvPicPr>
          <p:cNvPr id="2050" name="Picture 2" descr="Cross-section Baths Of Diocletian By French architect Edmond Paulin From Wikimedia Common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143000"/>
            <a:ext cx="7332396" cy="5076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664662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ile:Sheet with Bramante's first plan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542924"/>
            <a:ext cx="3952875" cy="5705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2971800" cy="5973762"/>
          </a:xfrm>
        </p:spPr>
        <p:txBody>
          <a:bodyPr>
            <a:normAutofit/>
          </a:bodyPr>
          <a:lstStyle/>
          <a:p>
            <a:pPr algn="l"/>
            <a:r>
              <a:rPr lang="fr-CH" sz="1800" b="1" dirty="0" smtClean="0">
                <a:latin typeface="+mn-lt"/>
              </a:rPr>
              <a:t>Bramante, plan for </a:t>
            </a:r>
            <a:br>
              <a:rPr lang="fr-CH" sz="1800" b="1" dirty="0" smtClean="0">
                <a:latin typeface="+mn-lt"/>
              </a:rPr>
            </a:br>
            <a:r>
              <a:rPr lang="fr-CH" sz="1800" b="1" dirty="0" smtClean="0">
                <a:latin typeface="+mn-lt"/>
              </a:rPr>
              <a:t>St </a:t>
            </a:r>
            <a:r>
              <a:rPr lang="fr-CH" sz="1800" b="1" dirty="0" err="1" smtClean="0">
                <a:latin typeface="+mn-lt"/>
              </a:rPr>
              <a:t>Peter’s</a:t>
            </a:r>
            <a:r>
              <a:rPr lang="fr-CH" sz="1800" b="1" dirty="0" smtClean="0">
                <a:latin typeface="+mn-lt"/>
              </a:rPr>
              <a:t> </a:t>
            </a:r>
            <a:r>
              <a:rPr lang="fr-CH" sz="1800" b="1" dirty="0" err="1" smtClean="0">
                <a:latin typeface="+mn-lt"/>
              </a:rPr>
              <a:t>Basilica</a:t>
            </a:r>
            <a:r>
              <a:rPr lang="fr-CH" sz="1800" b="1" dirty="0" smtClean="0">
                <a:latin typeface="+mn-lt"/>
              </a:rPr>
              <a:t> (sketch), </a:t>
            </a:r>
            <a:br>
              <a:rPr lang="fr-CH" sz="1800" b="1" dirty="0" smtClean="0">
                <a:latin typeface="+mn-lt"/>
              </a:rPr>
            </a:br>
            <a:r>
              <a:rPr lang="fr-CH" sz="1800" b="1" dirty="0" smtClean="0">
                <a:latin typeface="+mn-lt"/>
              </a:rPr>
              <a:t>1505</a:t>
            </a:r>
            <a:br>
              <a:rPr lang="fr-CH" sz="1800" b="1" dirty="0" smtClean="0">
                <a:latin typeface="+mn-lt"/>
              </a:rPr>
            </a:br>
            <a:r>
              <a:rPr lang="fr-CH" sz="1800" b="1" dirty="0" smtClean="0">
                <a:latin typeface="+mn-lt"/>
              </a:rPr>
              <a:t>Florence, </a:t>
            </a:r>
            <a:r>
              <a:rPr lang="fr-CH" sz="1800" b="1" dirty="0" err="1" smtClean="0">
                <a:latin typeface="+mn-lt"/>
              </a:rPr>
              <a:t>Uffizi</a:t>
            </a:r>
            <a:endParaRPr lang="fr-CH" sz="18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0358104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>
            <a:normAutofit/>
          </a:bodyPr>
          <a:lstStyle/>
          <a:p>
            <a:r>
              <a:rPr lang="fr-CH" sz="1400" b="1" dirty="0" smtClean="0">
                <a:latin typeface="+mn-lt"/>
              </a:rPr>
              <a:t>           </a:t>
            </a:r>
            <a:r>
              <a:rPr lang="fr-CH" sz="1800" b="1" dirty="0" smtClean="0">
                <a:latin typeface="+mn-lt"/>
              </a:rPr>
              <a:t>Bramante, plan for St </a:t>
            </a:r>
            <a:r>
              <a:rPr lang="fr-CH" sz="1800" b="1" dirty="0" err="1" smtClean="0">
                <a:latin typeface="+mn-lt"/>
              </a:rPr>
              <a:t>Peter’s</a:t>
            </a:r>
            <a:r>
              <a:rPr lang="fr-CH" sz="1800" b="1" dirty="0" smtClean="0">
                <a:latin typeface="+mn-lt"/>
              </a:rPr>
              <a:t> </a:t>
            </a:r>
            <a:r>
              <a:rPr lang="fr-CH" sz="1800" b="1" dirty="0" err="1" smtClean="0">
                <a:latin typeface="+mn-lt"/>
              </a:rPr>
              <a:t>Basilica</a:t>
            </a:r>
            <a:endParaRPr lang="fr-CH" sz="1800" b="1" dirty="0">
              <a:latin typeface="+mn-lt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1417638"/>
            <a:ext cx="4953000" cy="4792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9794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fr-CH" sz="1400" dirty="0" smtClean="0">
                <a:latin typeface="+mn-lt"/>
              </a:rPr>
              <a:t>                          </a:t>
            </a:r>
            <a:r>
              <a:rPr lang="fr-CH" sz="1800" b="1" dirty="0" smtClean="0">
                <a:latin typeface="+mn-lt"/>
              </a:rPr>
              <a:t>Santa Maria delle </a:t>
            </a:r>
            <a:r>
              <a:rPr lang="fr-CH" sz="1800" b="1" dirty="0" err="1" smtClean="0">
                <a:latin typeface="+mn-lt"/>
              </a:rPr>
              <a:t>Grazie</a:t>
            </a:r>
            <a:r>
              <a:rPr lang="fr-CH" sz="1800" b="1" dirty="0" smtClean="0">
                <a:latin typeface="+mn-lt"/>
              </a:rPr>
              <a:t>                          San Pietro in </a:t>
            </a:r>
            <a:r>
              <a:rPr lang="fr-CH" sz="1800" b="1" dirty="0" err="1" smtClean="0">
                <a:latin typeface="+mn-lt"/>
              </a:rPr>
              <a:t>Montorio</a:t>
            </a:r>
            <a:endParaRPr lang="fr-CH" sz="1800" b="1" dirty="0">
              <a:latin typeface="+mn-lt"/>
            </a:endParaRPr>
          </a:p>
        </p:txBody>
      </p:sp>
      <p:pic>
        <p:nvPicPr>
          <p:cNvPr id="2050" name="Picture 2" descr="Work on the tribune of Santa Maria delle Grazie in Milan began on 29 March  1492. – Italian Art Society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998785"/>
            <a:ext cx="3657600" cy="3907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6" descr="Book page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1981200"/>
            <a:ext cx="2707031" cy="396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813151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rmAutofit/>
          </a:bodyPr>
          <a:lstStyle/>
          <a:p>
            <a:r>
              <a:rPr lang="fr-CH" sz="1800" b="1" dirty="0" err="1">
                <a:latin typeface="+mn-lt"/>
              </a:rPr>
              <a:t>Christoforo</a:t>
            </a:r>
            <a:r>
              <a:rPr lang="fr-CH" sz="1800" b="1" dirty="0">
                <a:latin typeface="+mn-lt"/>
              </a:rPr>
              <a:t> </a:t>
            </a:r>
            <a:r>
              <a:rPr lang="fr-CH" sz="1800" b="1" dirty="0" err="1" smtClean="0">
                <a:latin typeface="+mn-lt"/>
              </a:rPr>
              <a:t>Caradosso</a:t>
            </a:r>
            <a:r>
              <a:rPr lang="fr-CH" sz="1800" b="1" dirty="0" smtClean="0">
                <a:latin typeface="+mn-lt"/>
              </a:rPr>
              <a:t>, </a:t>
            </a:r>
            <a:r>
              <a:rPr lang="fr-CH" sz="1800" b="1" dirty="0" err="1" smtClean="0">
                <a:latin typeface="+mn-lt"/>
              </a:rPr>
              <a:t>medal</a:t>
            </a:r>
            <a:r>
              <a:rPr lang="fr-CH" sz="1800" b="1" dirty="0" smtClean="0">
                <a:latin typeface="+mn-lt"/>
              </a:rPr>
              <a:t> </a:t>
            </a:r>
            <a:r>
              <a:rPr lang="fr-CH" sz="1800" b="1" dirty="0" err="1" smtClean="0">
                <a:latin typeface="+mn-lt"/>
              </a:rPr>
              <a:t>showing</a:t>
            </a:r>
            <a:r>
              <a:rPr lang="fr-CH" sz="1800" b="1" dirty="0" smtClean="0">
                <a:latin typeface="+mn-lt"/>
              </a:rPr>
              <a:t> </a:t>
            </a:r>
            <a:r>
              <a:rPr lang="fr-CH" sz="1800" b="1" dirty="0" err="1" smtClean="0">
                <a:latin typeface="+mn-lt"/>
              </a:rPr>
              <a:t>Bramante’s</a:t>
            </a:r>
            <a:r>
              <a:rPr lang="fr-CH" sz="1800" b="1" dirty="0" smtClean="0">
                <a:latin typeface="+mn-lt"/>
              </a:rPr>
              <a:t> design for St </a:t>
            </a:r>
            <a:r>
              <a:rPr lang="fr-CH" sz="1800" b="1" dirty="0" err="1" smtClean="0">
                <a:latin typeface="+mn-lt"/>
              </a:rPr>
              <a:t>Peter’s</a:t>
            </a:r>
            <a:r>
              <a:rPr lang="fr-CH" sz="1800" b="1" dirty="0" smtClean="0">
                <a:latin typeface="+mn-lt"/>
              </a:rPr>
              <a:t>, 1506</a:t>
            </a:r>
            <a:endParaRPr lang="fr-CH" sz="1800" b="1" dirty="0">
              <a:latin typeface="+mn-lt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914400"/>
            <a:ext cx="5143500" cy="5362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9441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blogger.googleusercontent.com/img/b/R29vZ2xl/AVvXsEg-fiN4eTdHImR9BLKBiPmyjgoQYONed6stVIqDKEMiKHlHb0wzmRpLqYKGBSXdhii9nd6vX4adKVfnpgd5eVrfgHBy7-zwFo8XoItKeu9PB0JomE_OLD4IOeKDGMPFbGz5uSHg8YPC4E0/s1600/Slide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805" y="1066800"/>
            <a:ext cx="8787579" cy="495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/>
          <a:p>
            <a:r>
              <a:rPr lang="fr-CH" sz="1800" b="1" dirty="0" smtClean="0">
                <a:latin typeface="+mn-lt"/>
              </a:rPr>
              <a:t>Bramante, </a:t>
            </a:r>
            <a:r>
              <a:rPr lang="fr-CH" sz="1800" b="1" dirty="0" err="1" smtClean="0">
                <a:latin typeface="+mn-lt"/>
              </a:rPr>
              <a:t>elevation</a:t>
            </a:r>
            <a:r>
              <a:rPr lang="fr-CH" sz="1800" b="1" dirty="0" smtClean="0">
                <a:latin typeface="+mn-lt"/>
              </a:rPr>
              <a:t> and </a:t>
            </a:r>
            <a:r>
              <a:rPr lang="fr-CH" sz="1800" b="1" dirty="0" err="1" smtClean="0">
                <a:latin typeface="+mn-lt"/>
              </a:rPr>
              <a:t>dome</a:t>
            </a:r>
            <a:r>
              <a:rPr lang="fr-CH" sz="1800" b="1" dirty="0" smtClean="0">
                <a:latin typeface="+mn-lt"/>
              </a:rPr>
              <a:t> of St </a:t>
            </a:r>
            <a:r>
              <a:rPr lang="fr-CH" sz="1800" b="1" dirty="0" err="1" smtClean="0">
                <a:latin typeface="+mn-lt"/>
              </a:rPr>
              <a:t>Peter’s</a:t>
            </a:r>
            <a:endParaRPr lang="fr-CH" sz="18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1933347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fr-CH" sz="1400" dirty="0" smtClean="0">
                <a:latin typeface="+mn-lt"/>
              </a:rPr>
              <a:t>      </a:t>
            </a:r>
            <a:br>
              <a:rPr lang="fr-CH" sz="1400" dirty="0" smtClean="0">
                <a:latin typeface="+mn-lt"/>
              </a:rPr>
            </a:br>
            <a:r>
              <a:rPr lang="fr-CH" sz="1400" dirty="0">
                <a:latin typeface="+mn-lt"/>
              </a:rPr>
              <a:t> </a:t>
            </a:r>
            <a:r>
              <a:rPr lang="fr-CH" sz="1400" dirty="0" smtClean="0">
                <a:latin typeface="+mn-lt"/>
              </a:rPr>
              <a:t>       </a:t>
            </a:r>
            <a:r>
              <a:rPr lang="fr-CH" sz="1800" b="1" dirty="0" smtClean="0">
                <a:latin typeface="+mn-lt"/>
              </a:rPr>
              <a:t>Bramante, 1506		             Raphael, 1514 	           Michelangelo, 1546</a:t>
            </a:r>
            <a:r>
              <a:rPr lang="fr-CH" sz="1400" b="1" dirty="0" smtClean="0">
                <a:latin typeface="+mn-lt"/>
              </a:rPr>
              <a:t>	</a:t>
            </a:r>
            <a:endParaRPr lang="fr-CH" sz="1400" b="1" dirty="0">
              <a:latin typeface="+mn-lt"/>
            </a:endParaRPr>
          </a:p>
        </p:txBody>
      </p:sp>
      <p:pic>
        <p:nvPicPr>
          <p:cNvPr id="1026" name="Picture 2" descr="https://www.wga.hu/art/r/raphael/8archite/5stpet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2286" y="1600200"/>
            <a:ext cx="2636498" cy="3858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878" y="1600200"/>
            <a:ext cx="3009900" cy="2912079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1387777"/>
            <a:ext cx="2881409" cy="3611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63151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Vatican City map with every building : r/MapPor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533400"/>
            <a:ext cx="7305326" cy="563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951534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02920"/>
            <a:ext cx="7391400" cy="5913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202439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581400" cy="6049962"/>
          </a:xfrm>
        </p:spPr>
        <p:txBody>
          <a:bodyPr>
            <a:normAutofit/>
          </a:bodyPr>
          <a:lstStyle/>
          <a:p>
            <a:pPr algn="l"/>
            <a:r>
              <a:rPr lang="fr-CH" sz="1800" b="1" dirty="0">
                <a:latin typeface="+mn-lt"/>
              </a:rPr>
              <a:t>Cortile </a:t>
            </a:r>
            <a:r>
              <a:rPr lang="fr-CH" sz="1800" b="1" dirty="0" err="1">
                <a:latin typeface="+mn-lt"/>
              </a:rPr>
              <a:t>del</a:t>
            </a:r>
            <a:r>
              <a:rPr lang="fr-CH" sz="1800" b="1" dirty="0">
                <a:latin typeface="+mn-lt"/>
              </a:rPr>
              <a:t> </a:t>
            </a:r>
            <a:r>
              <a:rPr lang="fr-CH" sz="1800" b="1" dirty="0" err="1">
                <a:latin typeface="+mn-lt"/>
              </a:rPr>
              <a:t>Belvedere</a:t>
            </a:r>
            <a:r>
              <a:rPr lang="fr-CH" sz="1800" b="1" dirty="0" smtClean="0">
                <a:latin typeface="+mn-lt"/>
              </a:rPr>
              <a:t>, </a:t>
            </a:r>
            <a:br>
              <a:rPr lang="fr-CH" sz="1800" b="1" dirty="0" smtClean="0">
                <a:latin typeface="+mn-lt"/>
              </a:rPr>
            </a:br>
            <a:r>
              <a:rPr lang="fr-CH" sz="1800" b="1" dirty="0" smtClean="0">
                <a:latin typeface="+mn-lt"/>
              </a:rPr>
              <a:t>original design, 1514</a:t>
            </a:r>
            <a:endParaRPr lang="fr-CH" sz="1800" b="1" dirty="0">
              <a:latin typeface="+mn-lt"/>
            </a:endParaRPr>
          </a:p>
        </p:txBody>
      </p:sp>
      <p:pic>
        <p:nvPicPr>
          <p:cNvPr id="1026" name="Picture 2" descr="image SM volume 115/25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1" y="228600"/>
            <a:ext cx="4571999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963115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066800"/>
            <a:ext cx="7883731" cy="5166360"/>
          </a:xfrm>
          <a:prstGeom prst="rect">
            <a:avLst/>
          </a:prstGeom>
        </p:spPr>
      </p:pic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rmAutofit/>
          </a:bodyPr>
          <a:lstStyle/>
          <a:p>
            <a:r>
              <a:rPr lang="fr-CH" sz="1800" b="1" dirty="0" smtClean="0"/>
              <a:t>Giovanni Antonia </a:t>
            </a:r>
            <a:r>
              <a:rPr lang="fr-CH" sz="1800" b="1" dirty="0" err="1" smtClean="0"/>
              <a:t>Dosio</a:t>
            </a:r>
            <a:r>
              <a:rPr lang="fr-CH" sz="1800" b="1" dirty="0" smtClean="0"/>
              <a:t>, </a:t>
            </a:r>
            <a:r>
              <a:rPr lang="fr-CH" sz="1800" b="1" dirty="0" err="1" smtClean="0"/>
              <a:t>drawing</a:t>
            </a:r>
            <a:r>
              <a:rPr lang="fr-CH" sz="1800" b="1" dirty="0" smtClean="0"/>
              <a:t> of </a:t>
            </a:r>
            <a:r>
              <a:rPr lang="en-US" sz="1800" b="1" dirty="0"/>
              <a:t>Belvedere </a:t>
            </a:r>
            <a:r>
              <a:rPr lang="en-US" sz="1800" b="1" dirty="0" smtClean="0"/>
              <a:t>Courtyard, c. 1560 </a:t>
            </a:r>
            <a:r>
              <a:rPr lang="en-US" sz="1800" dirty="0" smtClean="0"/>
              <a:t> </a:t>
            </a:r>
            <a:endParaRPr lang="fr-CH" sz="1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1782487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41402"/>
            <a:ext cx="9144000" cy="5975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60332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066800"/>
            <a:ext cx="7543800" cy="5333703"/>
          </a:xfrm>
          <a:prstGeom prst="rect">
            <a:avLst/>
          </a:prstGeom>
        </p:spPr>
      </p:pic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rmAutofit/>
          </a:bodyPr>
          <a:lstStyle/>
          <a:p>
            <a:r>
              <a:rPr lang="fr-CH" sz="1800" b="1" dirty="0" smtClean="0">
                <a:latin typeface="+mn-lt"/>
              </a:rPr>
              <a:t>Cortile </a:t>
            </a:r>
            <a:r>
              <a:rPr lang="fr-CH" sz="1800" b="1" dirty="0" err="1" smtClean="0">
                <a:latin typeface="+mn-lt"/>
              </a:rPr>
              <a:t>del</a:t>
            </a:r>
            <a:r>
              <a:rPr lang="fr-CH" sz="1800" b="1" dirty="0" smtClean="0">
                <a:latin typeface="+mn-lt"/>
              </a:rPr>
              <a:t> </a:t>
            </a:r>
            <a:r>
              <a:rPr lang="fr-CH" sz="1800" b="1" dirty="0" err="1" smtClean="0">
                <a:latin typeface="+mn-lt"/>
              </a:rPr>
              <a:t>Belvedere</a:t>
            </a:r>
            <a:endParaRPr lang="fr-CH" sz="18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596710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rmAutofit/>
          </a:bodyPr>
          <a:lstStyle/>
          <a:p>
            <a:r>
              <a:rPr lang="fr-CH" sz="1800" b="1" dirty="0" smtClean="0">
                <a:latin typeface="+mn-lt"/>
              </a:rPr>
              <a:t>Cortile </a:t>
            </a:r>
            <a:r>
              <a:rPr lang="fr-CH" sz="1800" b="1" dirty="0" err="1" smtClean="0">
                <a:latin typeface="+mn-lt"/>
              </a:rPr>
              <a:t>della</a:t>
            </a:r>
            <a:r>
              <a:rPr lang="fr-CH" sz="1800" b="1" dirty="0" smtClean="0">
                <a:latin typeface="+mn-lt"/>
              </a:rPr>
              <a:t> </a:t>
            </a:r>
            <a:r>
              <a:rPr lang="fr-CH" sz="1800" b="1" dirty="0" err="1" smtClean="0">
                <a:latin typeface="+mn-lt"/>
              </a:rPr>
              <a:t>Biblioteca</a:t>
            </a:r>
            <a:endParaRPr lang="fr-CH" sz="1800" b="1" dirty="0">
              <a:latin typeface="+mn-lt"/>
            </a:endParaRPr>
          </a:p>
        </p:txBody>
      </p:sp>
      <p:pic>
        <p:nvPicPr>
          <p:cNvPr id="2050" name="Picture 2" descr="Biblioteca Apostolica Vaticana - All You SHOULD Know Before Going (2026  Reviews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914400"/>
            <a:ext cx="5600700" cy="5600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88639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/>
          <a:p>
            <a:r>
              <a:rPr lang="fr-CH" sz="1800" b="1" dirty="0" smtClean="0">
                <a:latin typeface="+mn-lt"/>
              </a:rPr>
              <a:t>Great Hall of the </a:t>
            </a:r>
            <a:r>
              <a:rPr lang="fr-CH" sz="1800" b="1" dirty="0" err="1" smtClean="0">
                <a:latin typeface="+mn-lt"/>
              </a:rPr>
              <a:t>Apostolic</a:t>
            </a:r>
            <a:r>
              <a:rPr lang="fr-CH" sz="1800" b="1" dirty="0" smtClean="0">
                <a:latin typeface="+mn-lt"/>
              </a:rPr>
              <a:t> </a:t>
            </a:r>
            <a:r>
              <a:rPr lang="fr-CH" sz="1800" b="1" dirty="0" err="1" smtClean="0">
                <a:latin typeface="+mn-lt"/>
              </a:rPr>
              <a:t>library</a:t>
            </a:r>
            <a:r>
              <a:rPr lang="fr-CH" sz="1800" b="1" dirty="0" smtClean="0">
                <a:latin typeface="+mn-lt"/>
              </a:rPr>
              <a:t>, Domenico Fontana, 1587</a:t>
            </a:r>
            <a:endParaRPr lang="fr-CH" sz="1800" b="1" dirty="0">
              <a:latin typeface="+mn-lt"/>
            </a:endParaRPr>
          </a:p>
        </p:txBody>
      </p:sp>
      <p:pic>
        <p:nvPicPr>
          <p:cNvPr id="1026" name="Picture 2" descr="File:The Sistine Hall of the Vatican Library (299433529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066800"/>
            <a:ext cx="7620000" cy="5057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20488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1143000"/>
            <a:ext cx="7620000" cy="4876800"/>
          </a:xfrm>
          <a:prstGeom prst="rect">
            <a:avLst/>
          </a:prstGeom>
        </p:spPr>
      </p:pic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/>
          <a:p>
            <a:r>
              <a:rPr lang="fr-CH" sz="1800" b="1" dirty="0" err="1" smtClean="0">
                <a:latin typeface="+mn-lt"/>
              </a:rPr>
              <a:t>Belvedere</a:t>
            </a:r>
            <a:r>
              <a:rPr lang="fr-CH" sz="1800" b="1" dirty="0" smtClean="0">
                <a:latin typeface="+mn-lt"/>
              </a:rPr>
              <a:t> Palace</a:t>
            </a:r>
            <a:endParaRPr lang="fr-CH" sz="18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9860577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r>
              <a:rPr lang="fr-CH" sz="1800" b="1" dirty="0" err="1" smtClean="0">
                <a:latin typeface="+mn-lt"/>
              </a:rPr>
              <a:t>Staircase</a:t>
            </a:r>
            <a:r>
              <a:rPr lang="fr-CH" sz="1800" b="1" dirty="0" smtClean="0">
                <a:latin typeface="+mn-lt"/>
              </a:rPr>
              <a:t>, </a:t>
            </a:r>
            <a:r>
              <a:rPr lang="fr-CH" sz="1800" b="1" dirty="0" err="1" smtClean="0">
                <a:latin typeface="+mn-lt"/>
              </a:rPr>
              <a:t>Belvedere</a:t>
            </a:r>
            <a:r>
              <a:rPr lang="fr-CH" sz="1800" b="1" dirty="0" smtClean="0">
                <a:latin typeface="+mn-lt"/>
              </a:rPr>
              <a:t> Palace, 1505</a:t>
            </a:r>
            <a:endParaRPr lang="fr-CH" sz="1800" b="1" dirty="0">
              <a:latin typeface="+mn-lt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1219200"/>
            <a:ext cx="6502400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04133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piral Staircase of Belvedere Court. Bramante. 1495-1506. Vatican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304800"/>
            <a:ext cx="2657475" cy="6515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Bramante's drawing for a spiral ramp...1503 #architecture #arquitectura  #drawi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04800"/>
            <a:ext cx="3562350" cy="6429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046302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0762" y="581025"/>
            <a:ext cx="4562475" cy="5695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825416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/>
          </a:bodyPr>
          <a:lstStyle/>
          <a:p>
            <a:r>
              <a:rPr lang="fr-CH" sz="1800" b="1" dirty="0" err="1" smtClean="0">
                <a:latin typeface="+mn-lt"/>
              </a:rPr>
              <a:t>Staircase</a:t>
            </a:r>
            <a:r>
              <a:rPr lang="fr-CH" sz="1800" b="1" dirty="0" smtClean="0">
                <a:latin typeface="+mn-lt"/>
              </a:rPr>
              <a:t>, Giuseppe Momo, 1932</a:t>
            </a:r>
            <a:endParaRPr lang="fr-CH" sz="1800" b="1" dirty="0">
              <a:latin typeface="+mn-lt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295400"/>
            <a:ext cx="7590793" cy="4827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85054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/>
          <a:p>
            <a:r>
              <a:rPr lang="fr-CH" sz="1800" b="1" dirty="0" smtClean="0">
                <a:latin typeface="+mn-lt"/>
              </a:rPr>
              <a:t>Frank Lloyd Wright, Guggenheim Museum, New York, 1959</a:t>
            </a:r>
            <a:endParaRPr lang="fr-CH" sz="1800" b="1" dirty="0">
              <a:latin typeface="+mn-lt"/>
            </a:endParaRPr>
          </a:p>
        </p:txBody>
      </p:sp>
      <p:pic>
        <p:nvPicPr>
          <p:cNvPr id="1026" name="Picture 2" descr="Team Blog Series: The Guggenheim Museum, NY - by Elene Edisherashvili | MUA  - Architecture &amp; Placemaki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066800"/>
            <a:ext cx="7010400" cy="5370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496386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Vatican City map with every building : r/MapPor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533400"/>
            <a:ext cx="7305326" cy="563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551840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CH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423" y="0"/>
            <a:ext cx="883715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877166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ommon words you (probably) didn't know were Greek – Part 4 - Greek News  Agend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609600"/>
            <a:ext cx="8305800" cy="5539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960276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2159"/>
            <a:ext cx="9144000" cy="6593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85750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isputation of the Holy Sacrament by Raphael - Top 8 Fact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609600"/>
            <a:ext cx="5585028" cy="5800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85178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r>
              <a:rPr lang="fr-CH" sz="1800" b="1" dirty="0" err="1" smtClean="0">
                <a:latin typeface="+mn-lt"/>
              </a:rPr>
              <a:t>Palazzo</a:t>
            </a:r>
            <a:r>
              <a:rPr lang="fr-CH" sz="1800" b="1" dirty="0" smtClean="0">
                <a:latin typeface="+mn-lt"/>
              </a:rPr>
              <a:t> Caprini, Rome, 1510</a:t>
            </a:r>
            <a:endParaRPr lang="fr-CH" sz="1800" b="1" dirty="0">
              <a:latin typeface="+mn-lt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220" y="1066800"/>
            <a:ext cx="7867229" cy="5560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190781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762000"/>
            <a:ext cx="7958667" cy="537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351262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125" y="690562"/>
            <a:ext cx="7143750" cy="5476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6980440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H" sz="1800" b="1" dirty="0" err="1" smtClean="0">
                <a:latin typeface="+mn-lt"/>
              </a:rPr>
              <a:t>Michele</a:t>
            </a:r>
            <a:r>
              <a:rPr lang="fr-CH" sz="1800" b="1" dirty="0" smtClean="0">
                <a:latin typeface="+mn-lt"/>
              </a:rPr>
              <a:t> Sanmicheli, </a:t>
            </a:r>
            <a:r>
              <a:rPr lang="fr-CH" sz="1800" b="1" dirty="0" err="1" smtClean="0">
                <a:latin typeface="+mn-lt"/>
              </a:rPr>
              <a:t>Palazzo</a:t>
            </a:r>
            <a:r>
              <a:rPr lang="fr-CH" sz="1800" b="1" dirty="0" smtClean="0">
                <a:latin typeface="+mn-lt"/>
              </a:rPr>
              <a:t> </a:t>
            </a:r>
            <a:r>
              <a:rPr lang="fr-CH" sz="1800" b="1" dirty="0" err="1" smtClean="0">
                <a:latin typeface="+mn-lt"/>
              </a:rPr>
              <a:t>Pompei</a:t>
            </a:r>
            <a:r>
              <a:rPr lang="fr-CH" sz="1800" b="1" dirty="0" smtClean="0">
                <a:latin typeface="+mn-lt"/>
              </a:rPr>
              <a:t>, </a:t>
            </a:r>
            <a:r>
              <a:rPr lang="fr-CH" sz="1800" b="1" dirty="0" err="1" smtClean="0">
                <a:latin typeface="+mn-lt"/>
              </a:rPr>
              <a:t>Verona</a:t>
            </a:r>
            <a:r>
              <a:rPr lang="fr-CH" sz="1800" b="1" dirty="0" smtClean="0">
                <a:latin typeface="+mn-lt"/>
              </a:rPr>
              <a:t>, c.1540</a:t>
            </a:r>
            <a:endParaRPr lang="fr-CH" sz="1800" b="1" dirty="0">
              <a:latin typeface="+mn-lt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1418424"/>
            <a:ext cx="6705600" cy="4919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45371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2590800" cy="5668962"/>
          </a:xfrm>
        </p:spPr>
        <p:txBody>
          <a:bodyPr>
            <a:normAutofit/>
          </a:bodyPr>
          <a:lstStyle/>
          <a:p>
            <a:pPr algn="l"/>
            <a:r>
              <a:rPr lang="fr-CH" sz="1800" b="1" dirty="0" err="1" smtClean="0">
                <a:latin typeface="+mn-lt"/>
              </a:rPr>
              <a:t>Palazzo</a:t>
            </a:r>
            <a:r>
              <a:rPr lang="fr-CH" sz="1800" b="1" dirty="0" smtClean="0">
                <a:latin typeface="+mn-lt"/>
              </a:rPr>
              <a:t> </a:t>
            </a:r>
            <a:r>
              <a:rPr lang="fr-CH" sz="1800" b="1" dirty="0" err="1" smtClean="0">
                <a:latin typeface="+mn-lt"/>
              </a:rPr>
              <a:t>Ugoccioni</a:t>
            </a:r>
            <a:r>
              <a:rPr lang="fr-CH" sz="1800" b="1" dirty="0" smtClean="0">
                <a:latin typeface="+mn-lt"/>
              </a:rPr>
              <a:t>, </a:t>
            </a:r>
            <a:br>
              <a:rPr lang="fr-CH" sz="1800" b="1" dirty="0" smtClean="0">
                <a:latin typeface="+mn-lt"/>
              </a:rPr>
            </a:br>
            <a:r>
              <a:rPr lang="fr-CH" sz="1800" b="1" dirty="0" smtClean="0">
                <a:latin typeface="+mn-lt"/>
              </a:rPr>
              <a:t>Florence, 1550</a:t>
            </a:r>
            <a:endParaRPr lang="fr-CH" sz="1800" b="1" dirty="0">
              <a:latin typeface="+mn-lt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76200"/>
            <a:ext cx="51155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7285556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Piazza Della Signoria, Florence: How To Reach, Best Time &amp; Tip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371600"/>
            <a:ext cx="8437371" cy="426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913797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27426443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r>
              <a:rPr lang="fr-CH" sz="1400" dirty="0" smtClean="0">
                <a:latin typeface="+mn-lt"/>
              </a:rPr>
              <a:t>Giovanni Antonio </a:t>
            </a:r>
            <a:r>
              <a:rPr lang="fr-CH" sz="1400" dirty="0" err="1" smtClean="0">
                <a:latin typeface="+mn-lt"/>
              </a:rPr>
              <a:t>Rusconi</a:t>
            </a:r>
            <a:r>
              <a:rPr lang="fr-CH" sz="1400" dirty="0" smtClean="0">
                <a:latin typeface="+mn-lt"/>
              </a:rPr>
              <a:t>, </a:t>
            </a:r>
            <a:r>
              <a:rPr lang="fr-CH" sz="1400" dirty="0" err="1" smtClean="0">
                <a:latin typeface="+mn-lt"/>
              </a:rPr>
              <a:t>Nuova</a:t>
            </a:r>
            <a:r>
              <a:rPr lang="fr-CH" sz="1400" dirty="0" smtClean="0">
                <a:latin typeface="+mn-lt"/>
              </a:rPr>
              <a:t> </a:t>
            </a:r>
            <a:r>
              <a:rPr lang="fr-CH" sz="1400" dirty="0" err="1" smtClean="0">
                <a:latin typeface="+mn-lt"/>
              </a:rPr>
              <a:t>Prigione</a:t>
            </a:r>
            <a:r>
              <a:rPr lang="fr-CH" sz="1400" dirty="0" smtClean="0">
                <a:latin typeface="+mn-lt"/>
              </a:rPr>
              <a:t>, </a:t>
            </a:r>
            <a:r>
              <a:rPr lang="fr-CH" sz="1400" dirty="0" err="1" smtClean="0">
                <a:latin typeface="+mn-lt"/>
              </a:rPr>
              <a:t>Venice</a:t>
            </a:r>
            <a:r>
              <a:rPr lang="fr-CH" sz="1400" dirty="0" smtClean="0">
                <a:latin typeface="+mn-lt"/>
              </a:rPr>
              <a:t>, 1566</a:t>
            </a:r>
            <a:endParaRPr lang="fr-CH" sz="1400" dirty="0">
              <a:latin typeface="+mn-lt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1371600"/>
            <a:ext cx="7481664" cy="449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01543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r>
              <a:rPr lang="fr-CH" sz="1400" b="1" dirty="0" smtClean="0">
                <a:latin typeface="+mn-lt"/>
              </a:rPr>
              <a:t>Claude Perrault, Colonnade du Louvre, 17th C.  </a:t>
            </a:r>
            <a:endParaRPr lang="fr-CH" sz="1400" b="1" dirty="0">
              <a:latin typeface="+mn-lt"/>
            </a:endParaRPr>
          </a:p>
        </p:txBody>
      </p:sp>
      <p:pic>
        <p:nvPicPr>
          <p:cNvPr id="4098" name="Picture 2" descr="https://upload.wikimedia.org/wikipedia/commons/thumb/7/76/East_facade_of_the_Sully_Wing_2009-06-02.jpg/1280px-East_facade_of_the_Sully_Wing_2009-06-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417638"/>
            <a:ext cx="7239000" cy="4994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401722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H" sz="1400" b="1" dirty="0" smtClean="0">
                <a:latin typeface="+mn-lt"/>
              </a:rPr>
              <a:t>William Chambers, Somerset House, London, 1776</a:t>
            </a:r>
            <a:endParaRPr lang="fr-CH" sz="1400" b="1" dirty="0">
              <a:latin typeface="+mn-lt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" y="2057400"/>
            <a:ext cx="6781800" cy="3812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822255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2910684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H" sz="1400" dirty="0" err="1" smtClean="0">
                <a:latin typeface="+mn-lt"/>
              </a:rPr>
              <a:t>Cupola</a:t>
            </a:r>
            <a:r>
              <a:rPr lang="fr-CH" sz="1400" dirty="0" smtClean="0">
                <a:latin typeface="+mn-lt"/>
              </a:rPr>
              <a:t> </a:t>
            </a:r>
            <a:r>
              <a:rPr lang="fr-CH" sz="1400" dirty="0" err="1" smtClean="0">
                <a:latin typeface="+mn-lt"/>
              </a:rPr>
              <a:t>del</a:t>
            </a:r>
            <a:r>
              <a:rPr lang="fr-CH" sz="1400" dirty="0" smtClean="0">
                <a:latin typeface="+mn-lt"/>
              </a:rPr>
              <a:t> </a:t>
            </a:r>
            <a:r>
              <a:rPr lang="fr-CH" sz="1400" dirty="0" err="1" smtClean="0">
                <a:latin typeface="+mn-lt"/>
              </a:rPr>
              <a:t>transetto</a:t>
            </a:r>
            <a:endParaRPr lang="fr-CH" sz="1400" dirty="0">
              <a:latin typeface="+mn-lt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1383859"/>
            <a:ext cx="6242304" cy="4681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548421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1361" y="0"/>
            <a:ext cx="326127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0576526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/>
          <a:p>
            <a:r>
              <a:rPr lang="fr-CH" sz="1400" dirty="0" err="1" smtClean="0">
                <a:latin typeface="+mn-lt"/>
              </a:rPr>
              <a:t>Cupola</a:t>
            </a:r>
            <a:r>
              <a:rPr lang="fr-CH" sz="1400" dirty="0" smtClean="0">
                <a:latin typeface="+mn-lt"/>
              </a:rPr>
              <a:t> </a:t>
            </a:r>
            <a:r>
              <a:rPr lang="fr-CH" sz="1400" dirty="0" err="1" smtClean="0">
                <a:latin typeface="+mn-lt"/>
              </a:rPr>
              <a:t>del</a:t>
            </a:r>
            <a:r>
              <a:rPr lang="fr-CH" sz="1400" dirty="0" smtClean="0">
                <a:latin typeface="+mn-lt"/>
              </a:rPr>
              <a:t> </a:t>
            </a:r>
            <a:r>
              <a:rPr lang="fr-CH" sz="1400" dirty="0" err="1" smtClean="0">
                <a:latin typeface="+mn-lt"/>
              </a:rPr>
              <a:t>sacello</a:t>
            </a:r>
            <a:r>
              <a:rPr lang="fr-CH" sz="1400" dirty="0" smtClean="0">
                <a:latin typeface="+mn-lt"/>
              </a:rPr>
              <a:t> </a:t>
            </a:r>
            <a:endParaRPr lang="fr-CH" sz="1400" dirty="0">
              <a:latin typeface="+mn-lt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447800"/>
            <a:ext cx="6667500" cy="426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653748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/>
          <a:p>
            <a:r>
              <a:rPr lang="fr-CH" sz="1400" dirty="0" err="1" smtClean="0">
                <a:latin typeface="+mn-lt"/>
              </a:rPr>
              <a:t>Basilica</a:t>
            </a:r>
            <a:r>
              <a:rPr lang="fr-CH" sz="1400" dirty="0" smtClean="0">
                <a:latin typeface="+mn-lt"/>
              </a:rPr>
              <a:t> of </a:t>
            </a:r>
            <a:r>
              <a:rPr lang="fr-CH" sz="1400" dirty="0" err="1" smtClean="0">
                <a:latin typeface="+mn-lt"/>
              </a:rPr>
              <a:t>Maxentius</a:t>
            </a:r>
            <a:r>
              <a:rPr lang="fr-CH" sz="1400" dirty="0" smtClean="0">
                <a:latin typeface="+mn-lt"/>
              </a:rPr>
              <a:t>, 4th C.  </a:t>
            </a:r>
            <a:endParaRPr lang="fr-CH" sz="1400" dirty="0">
              <a:latin typeface="+mn-lt"/>
            </a:endParaRPr>
          </a:p>
        </p:txBody>
      </p:sp>
      <p:pic>
        <p:nvPicPr>
          <p:cNvPr id="2050" name="Picture 2" descr="https://madainproject.com/content/media/collect/basilica_massenzio_11739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295400"/>
            <a:ext cx="7620000" cy="504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4278711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static.wixstatic.com/media/37d0c7_fda48d86425247eda9b7b1d17087cb09~mv2_d_2973_2076_s_2.jpg/v1/fill/w_720,h_501,al_c,q_85,usm_0.66_1.00_0.01,enc_avif,quality_auto/37d0c7_fda48d86425247eda9b7b1d17087cb09~mv2_d_2973_2076_s_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066800"/>
            <a:ext cx="6858000" cy="4772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5562418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www.pantheonroma.com/wp-content/uploads/2023/10/Pantheon-Roma-dallalt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371600"/>
            <a:ext cx="7200900" cy="4798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r>
              <a:rPr lang="fr-CH" sz="1400" dirty="0" err="1" smtClean="0">
                <a:latin typeface="+mn-lt"/>
              </a:rPr>
              <a:t>Pantheon</a:t>
            </a:r>
            <a:r>
              <a:rPr lang="fr-CH" sz="1400" dirty="0" smtClean="0">
                <a:latin typeface="+mn-lt"/>
              </a:rPr>
              <a:t>, Rome, 1st C.</a:t>
            </a:r>
            <a:endParaRPr lang="fr-CH" sz="1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90638847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r>
              <a:rPr lang="fr-CH" sz="1400" dirty="0" smtClean="0">
                <a:latin typeface="+mn-lt"/>
              </a:rPr>
              <a:t>Papal audience, </a:t>
            </a:r>
            <a:r>
              <a:rPr lang="fr-CH" sz="1400" dirty="0" err="1" smtClean="0">
                <a:latin typeface="+mn-lt"/>
              </a:rPr>
              <a:t>Apostolic</a:t>
            </a:r>
            <a:r>
              <a:rPr lang="fr-CH" sz="1400" dirty="0" smtClean="0">
                <a:latin typeface="+mn-lt"/>
              </a:rPr>
              <a:t> Palace, San </a:t>
            </a:r>
            <a:r>
              <a:rPr lang="fr-CH" sz="1400" dirty="0" err="1" smtClean="0">
                <a:latin typeface="+mn-lt"/>
              </a:rPr>
              <a:t>Domaso</a:t>
            </a:r>
            <a:r>
              <a:rPr lang="fr-CH" sz="1400" dirty="0" smtClean="0">
                <a:latin typeface="+mn-lt"/>
              </a:rPr>
              <a:t> </a:t>
            </a:r>
            <a:r>
              <a:rPr lang="fr-CH" sz="1400" dirty="0" err="1" smtClean="0">
                <a:latin typeface="+mn-lt"/>
              </a:rPr>
              <a:t>Courtyard</a:t>
            </a:r>
            <a:r>
              <a:rPr lang="fr-CH" sz="1400" dirty="0" smtClean="0">
                <a:latin typeface="+mn-lt"/>
              </a:rPr>
              <a:t> </a:t>
            </a:r>
            <a:r>
              <a:rPr lang="fr-CH" sz="1400" dirty="0" err="1" smtClean="0">
                <a:latin typeface="+mn-lt"/>
              </a:rPr>
              <a:t>with</a:t>
            </a:r>
            <a:r>
              <a:rPr lang="fr-CH" sz="1400" dirty="0" smtClean="0">
                <a:latin typeface="+mn-lt"/>
              </a:rPr>
              <a:t> Bramante loggias</a:t>
            </a:r>
            <a:endParaRPr lang="fr-CH" sz="1400" dirty="0">
              <a:latin typeface="+mn-lt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771" y="1676400"/>
            <a:ext cx="7590458" cy="426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8358957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66800" y="1066800"/>
            <a:ext cx="9249728" cy="4333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4758584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Logge di Raffaell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295400"/>
            <a:ext cx="8572500" cy="4000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7207531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arsartisticadventureofmankind.wordpress.com/wp-content/uploads/2021/07/5.-plan-of-the-apostolic-palace-around-1500.jpg?w=85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524000"/>
            <a:ext cx="8096250" cy="450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1400" b="1" dirty="0" smtClean="0"/>
              <a:t>	1</a:t>
            </a:r>
            <a:r>
              <a:rPr lang="en-US" sz="1400" b="1" dirty="0"/>
              <a:t>.</a:t>
            </a:r>
            <a:r>
              <a:rPr lang="en-US" sz="1400" dirty="0"/>
              <a:t> St. Peter’s </a:t>
            </a:r>
            <a:r>
              <a:rPr lang="en-US" sz="1400" dirty="0" smtClean="0"/>
              <a:t>Basilica 			</a:t>
            </a:r>
            <a:r>
              <a:rPr lang="en-US" sz="1400" b="1" dirty="0" smtClean="0"/>
              <a:t>3</a:t>
            </a:r>
            <a:r>
              <a:rPr lang="en-US" sz="1400" b="1" dirty="0"/>
              <a:t>. </a:t>
            </a:r>
            <a:r>
              <a:rPr lang="en-US" sz="1400" dirty="0"/>
              <a:t>Dependencies of the Apostolic Palace</a:t>
            </a:r>
            <a:r>
              <a:rPr lang="en-US" sz="1400" dirty="0" smtClean="0"/>
              <a:t/>
            </a:r>
            <a:br>
              <a:rPr lang="en-US" sz="1400" dirty="0" smtClean="0"/>
            </a:br>
            <a:r>
              <a:rPr lang="en-US" sz="1400" dirty="0" smtClean="0"/>
              <a:t>	</a:t>
            </a:r>
            <a:r>
              <a:rPr lang="en-US" sz="1400" b="1" dirty="0" smtClean="0"/>
              <a:t>2</a:t>
            </a:r>
            <a:r>
              <a:rPr lang="en-US" sz="1400" b="1" dirty="0"/>
              <a:t>. </a:t>
            </a:r>
            <a:r>
              <a:rPr lang="en-US" sz="1400" dirty="0"/>
              <a:t>San </a:t>
            </a:r>
            <a:r>
              <a:rPr lang="en-US" sz="1400" dirty="0" err="1"/>
              <a:t>Damaso</a:t>
            </a:r>
            <a:r>
              <a:rPr lang="en-US" sz="1400" dirty="0"/>
              <a:t> </a:t>
            </a:r>
            <a:r>
              <a:rPr lang="en-US" sz="1400" dirty="0" smtClean="0"/>
              <a:t>Courtyard 		</a:t>
            </a:r>
            <a:r>
              <a:rPr lang="en-US" sz="1400" b="1" dirty="0" smtClean="0"/>
              <a:t>4</a:t>
            </a:r>
            <a:r>
              <a:rPr lang="en-US" sz="1400" b="1" dirty="0"/>
              <a:t>. </a:t>
            </a:r>
            <a:r>
              <a:rPr lang="en-US" sz="1400" dirty="0"/>
              <a:t>Belvedere Courtyard.</a:t>
            </a:r>
            <a:endParaRPr lang="fr-CH" sz="1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375854202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sacredmattersmagazine.com/wp-content/uploads/2015/10/shrines_to_the_muse_001-1024x68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533400"/>
            <a:ext cx="8593481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5453446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429000" cy="5592762"/>
          </a:xfrm>
        </p:spPr>
        <p:txBody>
          <a:bodyPr>
            <a:normAutofit/>
          </a:bodyPr>
          <a:lstStyle/>
          <a:p>
            <a:pPr algn="l"/>
            <a:r>
              <a:rPr lang="fr-CH" sz="1400" b="1" dirty="0" smtClean="0">
                <a:latin typeface="+mn-lt"/>
              </a:rPr>
              <a:t>Portrait of Chilon, </a:t>
            </a:r>
            <a:r>
              <a:rPr lang="fr-CH" sz="1400" b="1" dirty="0" err="1" smtClean="0">
                <a:latin typeface="+mn-lt"/>
              </a:rPr>
              <a:t>Palazzo</a:t>
            </a:r>
            <a:r>
              <a:rPr lang="fr-CH" sz="1400" b="1" dirty="0" smtClean="0">
                <a:latin typeface="+mn-lt"/>
              </a:rPr>
              <a:t> </a:t>
            </a:r>
            <a:r>
              <a:rPr lang="fr-CH" sz="1400" b="1" dirty="0" err="1" smtClean="0">
                <a:latin typeface="+mn-lt"/>
              </a:rPr>
              <a:t>del</a:t>
            </a:r>
            <a:r>
              <a:rPr lang="fr-CH" sz="1400" b="1" dirty="0" smtClean="0">
                <a:latin typeface="+mn-lt"/>
              </a:rPr>
              <a:t> </a:t>
            </a:r>
            <a:r>
              <a:rPr lang="fr-CH" sz="1400" b="1" dirty="0" err="1" smtClean="0">
                <a:latin typeface="+mn-lt"/>
              </a:rPr>
              <a:t>Podestà</a:t>
            </a:r>
            <a:r>
              <a:rPr lang="fr-CH" sz="1400" b="1" dirty="0" smtClean="0">
                <a:latin typeface="+mn-lt"/>
              </a:rPr>
              <a:t>, </a:t>
            </a:r>
            <a:br>
              <a:rPr lang="fr-CH" sz="1400" b="1" dirty="0" smtClean="0">
                <a:latin typeface="+mn-lt"/>
              </a:rPr>
            </a:br>
            <a:r>
              <a:rPr lang="fr-CH" sz="1400" b="1" dirty="0" err="1" smtClean="0">
                <a:latin typeface="+mn-lt"/>
              </a:rPr>
              <a:t>Bergamo</a:t>
            </a:r>
            <a:r>
              <a:rPr lang="fr-CH" sz="1400" b="1" dirty="0" smtClean="0">
                <a:latin typeface="+mn-lt"/>
              </a:rPr>
              <a:t>, 1477</a:t>
            </a:r>
            <a:endParaRPr lang="fr-CH" sz="1400" b="1" dirty="0">
              <a:latin typeface="+mn-lt"/>
            </a:endParaRPr>
          </a:p>
        </p:txBody>
      </p:sp>
      <p:pic>
        <p:nvPicPr>
          <p:cNvPr id="2050" name="Picture 2" descr="Fresque de Bramante représentant le philosophe Chilo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381000"/>
            <a:ext cx="4405710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9275015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H" sz="1400" b="1" dirty="0" err="1" smtClean="0">
                <a:latin typeface="+mn-lt"/>
              </a:rPr>
              <a:t>Palazzo</a:t>
            </a:r>
            <a:r>
              <a:rPr lang="fr-CH" sz="1400" b="1" dirty="0" smtClean="0">
                <a:latin typeface="+mn-lt"/>
              </a:rPr>
              <a:t> </a:t>
            </a:r>
            <a:r>
              <a:rPr lang="fr-CH" sz="1400" b="1" dirty="0" err="1" smtClean="0">
                <a:latin typeface="+mn-lt"/>
              </a:rPr>
              <a:t>del</a:t>
            </a:r>
            <a:r>
              <a:rPr lang="fr-CH" sz="1400" b="1" dirty="0" smtClean="0">
                <a:latin typeface="+mn-lt"/>
              </a:rPr>
              <a:t> </a:t>
            </a:r>
            <a:r>
              <a:rPr lang="fr-CH" sz="1400" b="1" dirty="0" err="1" smtClean="0">
                <a:latin typeface="+mn-lt"/>
              </a:rPr>
              <a:t>Podestà</a:t>
            </a:r>
            <a:r>
              <a:rPr lang="fr-CH" sz="1400" b="1" dirty="0" smtClean="0">
                <a:latin typeface="+mn-lt"/>
              </a:rPr>
              <a:t>, </a:t>
            </a:r>
            <a:r>
              <a:rPr lang="fr-CH" sz="1400" b="1" dirty="0" err="1" smtClean="0">
                <a:latin typeface="+mn-lt"/>
              </a:rPr>
              <a:t>Bergamo</a:t>
            </a:r>
            <a:r>
              <a:rPr lang="fr-CH" sz="1400" b="1" dirty="0" smtClean="0">
                <a:latin typeface="+mn-lt"/>
              </a:rPr>
              <a:t>, 12th C. </a:t>
            </a:r>
            <a:endParaRPr lang="fr-CH" sz="1400" b="1" dirty="0">
              <a:latin typeface="+mn-lt"/>
            </a:endParaRPr>
          </a:p>
        </p:txBody>
      </p:sp>
      <p:pic>
        <p:nvPicPr>
          <p:cNvPr id="1026" name="Picture 2" descr="Palazzo del Podestà - All You SHOULD Know Before Going 2026 (with Reviews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799" y="1417638"/>
            <a:ext cx="7055643" cy="4703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5930391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00" y="152400"/>
            <a:ext cx="4231914" cy="6565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975291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2906"/>
            <a:ext cx="9144000" cy="6072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4038794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r>
              <a:rPr lang="fr-CH" sz="1400" b="1" dirty="0" smtClean="0">
                <a:latin typeface="+mn-lt"/>
              </a:rPr>
              <a:t>Cortile di San </a:t>
            </a:r>
            <a:r>
              <a:rPr lang="fr-CH" sz="1400" b="1" dirty="0" err="1" smtClean="0">
                <a:latin typeface="+mn-lt"/>
              </a:rPr>
              <a:t>Damaso</a:t>
            </a:r>
            <a:r>
              <a:rPr lang="fr-CH" sz="1400" b="1" dirty="0" smtClean="0">
                <a:latin typeface="+mn-lt"/>
              </a:rPr>
              <a:t>, Vatican, 1512</a:t>
            </a:r>
            <a:endParaRPr lang="fr-CH" sz="1400" b="1" dirty="0">
              <a:latin typeface="+mn-lt"/>
            </a:endParaRPr>
          </a:p>
        </p:txBody>
      </p:sp>
      <p:pic>
        <p:nvPicPr>
          <p:cNvPr id="1026" name="Picture 2" descr="Vaticano. Riprendono con la presenza dei fedeli, le Udienze generali del  Papa - Cronaca &amp; Legalità New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087315"/>
            <a:ext cx="7651979" cy="510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1912969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762000"/>
            <a:ext cx="3727287" cy="5530362"/>
          </a:xfrm>
          <a:prstGeom prst="rect">
            <a:avLst/>
          </a:prstGeom>
        </p:spPr>
      </p:pic>
      <p:pic>
        <p:nvPicPr>
          <p:cNvPr id="3" name="Picture 6" descr="Book page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4708" y="762000"/>
            <a:ext cx="3778231" cy="5530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4558021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/>
          <a:p>
            <a:r>
              <a:rPr lang="fr-CH" sz="1400" b="1" dirty="0" err="1" smtClean="0">
                <a:latin typeface="+mn-lt"/>
              </a:rPr>
              <a:t>Maerten</a:t>
            </a:r>
            <a:r>
              <a:rPr lang="fr-CH" sz="1400" b="1" dirty="0" smtClean="0">
                <a:latin typeface="+mn-lt"/>
              </a:rPr>
              <a:t> van </a:t>
            </a:r>
            <a:r>
              <a:rPr lang="fr-CH" sz="1400" b="1" dirty="0" err="1" smtClean="0">
                <a:latin typeface="+mn-lt"/>
              </a:rPr>
              <a:t>Heemskerck</a:t>
            </a:r>
            <a:r>
              <a:rPr lang="fr-CH" sz="1400" b="1" dirty="0" smtClean="0">
                <a:latin typeface="+mn-lt"/>
              </a:rPr>
              <a:t>, </a:t>
            </a:r>
            <a:r>
              <a:rPr lang="fr-CH" sz="1400" b="1" dirty="0" err="1" smtClean="0">
                <a:latin typeface="+mn-lt"/>
              </a:rPr>
              <a:t>view</a:t>
            </a:r>
            <a:r>
              <a:rPr lang="fr-CH" sz="1400" b="1" dirty="0" smtClean="0">
                <a:latin typeface="+mn-lt"/>
              </a:rPr>
              <a:t> of </a:t>
            </a:r>
            <a:r>
              <a:rPr lang="fr-CH" sz="1400" b="1" dirty="0" err="1" smtClean="0">
                <a:latin typeface="+mn-lt"/>
              </a:rPr>
              <a:t>Basilica</a:t>
            </a:r>
            <a:r>
              <a:rPr lang="fr-CH" sz="1400" b="1" dirty="0" smtClean="0">
                <a:latin typeface="+mn-lt"/>
              </a:rPr>
              <a:t>, c. 1535</a:t>
            </a:r>
            <a:endParaRPr lang="fr-CH" sz="1400" b="1" dirty="0">
              <a:latin typeface="+mn-lt"/>
            </a:endParaRPr>
          </a:p>
        </p:txBody>
      </p:sp>
      <p:pic>
        <p:nvPicPr>
          <p:cNvPr id="3076" name="Picture 4" descr="https://stpetersbasilica.info/Plans/Maerten%20van%20Heemskerck-f52r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295400"/>
            <a:ext cx="5715000" cy="4828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3330992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0"/>
            <a:ext cx="51276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8758138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152400"/>
            <a:ext cx="4508500" cy="6218621"/>
          </a:xfrm>
          <a:prstGeom prst="rect">
            <a:avLst/>
          </a:prstGeom>
        </p:spPr>
      </p:pic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2971800" cy="5897562"/>
          </a:xfrm>
        </p:spPr>
        <p:txBody>
          <a:bodyPr>
            <a:normAutofit/>
          </a:bodyPr>
          <a:lstStyle/>
          <a:p>
            <a:pPr algn="l"/>
            <a:r>
              <a:rPr lang="fr-CH" sz="1400" b="1" dirty="0" smtClean="0">
                <a:latin typeface="+mn-lt"/>
              </a:rPr>
              <a:t>Cortile </a:t>
            </a:r>
            <a:r>
              <a:rPr lang="fr-CH" sz="1400" b="1" dirty="0" err="1" smtClean="0">
                <a:latin typeface="+mn-lt"/>
              </a:rPr>
              <a:t>del</a:t>
            </a:r>
            <a:r>
              <a:rPr lang="fr-CH" sz="1400" b="1" dirty="0" smtClean="0">
                <a:latin typeface="+mn-lt"/>
              </a:rPr>
              <a:t> </a:t>
            </a:r>
            <a:r>
              <a:rPr lang="fr-CH" sz="1400" b="1" dirty="0" err="1" smtClean="0">
                <a:latin typeface="+mn-lt"/>
              </a:rPr>
              <a:t>Belvedere</a:t>
            </a:r>
            <a:r>
              <a:rPr lang="fr-CH" sz="1400" b="1" dirty="0" smtClean="0">
                <a:latin typeface="+mn-lt"/>
              </a:rPr>
              <a:t>, 1565</a:t>
            </a:r>
            <a:endParaRPr lang="fr-CH" sz="14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16505339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0" y="381000"/>
            <a:ext cx="8128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6677808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undefin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381000"/>
            <a:ext cx="4038600" cy="6057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6414851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6903" y="0"/>
            <a:ext cx="537019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9446677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Room of the Segnatur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609600"/>
            <a:ext cx="7298376" cy="5619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0840660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2971800" cy="5059362"/>
          </a:xfrm>
        </p:spPr>
        <p:txBody>
          <a:bodyPr>
            <a:normAutofit/>
          </a:bodyPr>
          <a:lstStyle/>
          <a:p>
            <a:pPr algn="l"/>
            <a:r>
              <a:rPr lang="fr-CH" sz="1800" b="1" dirty="0" smtClean="0">
                <a:latin typeface="+mn-lt"/>
              </a:rPr>
              <a:t>Loggias of the </a:t>
            </a:r>
            <a:br>
              <a:rPr lang="fr-CH" sz="1800" b="1" dirty="0" smtClean="0">
                <a:latin typeface="+mn-lt"/>
              </a:rPr>
            </a:br>
            <a:r>
              <a:rPr lang="fr-CH" sz="1800" b="1" dirty="0" err="1" smtClean="0">
                <a:latin typeface="+mn-lt"/>
              </a:rPr>
              <a:t>Apostolic</a:t>
            </a:r>
            <a:r>
              <a:rPr lang="fr-CH" sz="1800" b="1" dirty="0" smtClean="0">
                <a:latin typeface="+mn-lt"/>
              </a:rPr>
              <a:t> Palace, 1512</a:t>
            </a:r>
            <a:endParaRPr lang="fr-CH" sz="1800" b="1" dirty="0">
              <a:latin typeface="+mn-lt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600" y="274637"/>
            <a:ext cx="3657600" cy="6430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044146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rmAutofit/>
          </a:bodyPr>
          <a:lstStyle/>
          <a:p>
            <a:r>
              <a:rPr lang="fr-CH" sz="1400" b="1" dirty="0" smtClean="0">
                <a:latin typeface="+mn-lt"/>
              </a:rPr>
              <a:t>Raphael, </a:t>
            </a:r>
            <a:r>
              <a:rPr lang="fr-CH" sz="1400" b="1" i="1" dirty="0" smtClean="0">
                <a:latin typeface="+mn-lt"/>
              </a:rPr>
              <a:t>The </a:t>
            </a:r>
            <a:r>
              <a:rPr lang="fr-CH" sz="1400" b="1" i="1" dirty="0" err="1" smtClean="0">
                <a:latin typeface="+mn-lt"/>
              </a:rPr>
              <a:t>Separation</a:t>
            </a:r>
            <a:r>
              <a:rPr lang="fr-CH" sz="1400" b="1" i="1" dirty="0" smtClean="0">
                <a:latin typeface="+mn-lt"/>
              </a:rPr>
              <a:t> of Land and Water, </a:t>
            </a:r>
            <a:r>
              <a:rPr lang="fr-CH" sz="1400" b="1" dirty="0" err="1" smtClean="0">
                <a:latin typeface="+mn-lt"/>
              </a:rPr>
              <a:t>Gen</a:t>
            </a:r>
            <a:r>
              <a:rPr lang="fr-CH" sz="1400" b="1" dirty="0" smtClean="0">
                <a:latin typeface="+mn-lt"/>
              </a:rPr>
              <a:t>. 1:10</a:t>
            </a:r>
            <a:r>
              <a:rPr lang="fr-CH" sz="1400" b="1" i="1" dirty="0" smtClean="0">
                <a:latin typeface="+mn-lt"/>
              </a:rPr>
              <a:t>, </a:t>
            </a:r>
            <a:r>
              <a:rPr lang="fr-CH" sz="1400" b="1" dirty="0" smtClean="0">
                <a:latin typeface="+mn-lt"/>
              </a:rPr>
              <a:t>1519</a:t>
            </a:r>
            <a:endParaRPr lang="fr-CH" sz="1400" b="1" dirty="0">
              <a:latin typeface="+mn-lt"/>
            </a:endParaRPr>
          </a:p>
        </p:txBody>
      </p:sp>
      <p:pic>
        <p:nvPicPr>
          <p:cNvPr id="1026" name="Picture 2" descr="https://www.wga.hu/art/r/raphael/5roma/4/1separa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295400"/>
            <a:ext cx="7848600" cy="4961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7598088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/>
          <a:p>
            <a:r>
              <a:rPr lang="fr-CH" sz="1400" b="1" dirty="0" smtClean="0">
                <a:latin typeface="+mn-lt"/>
              </a:rPr>
              <a:t>Raphael, </a:t>
            </a:r>
            <a:r>
              <a:rPr lang="fr-CH" sz="1400" b="1" i="1" dirty="0" err="1" smtClean="0">
                <a:latin typeface="+mn-lt"/>
              </a:rPr>
              <a:t>Jacob’s</a:t>
            </a:r>
            <a:r>
              <a:rPr lang="fr-CH" sz="1400" b="1" i="1" dirty="0" smtClean="0">
                <a:latin typeface="+mn-lt"/>
              </a:rPr>
              <a:t> </a:t>
            </a:r>
            <a:r>
              <a:rPr lang="fr-CH" sz="1400" b="1" i="1" dirty="0" err="1" smtClean="0">
                <a:latin typeface="+mn-lt"/>
              </a:rPr>
              <a:t>Dream</a:t>
            </a:r>
            <a:r>
              <a:rPr lang="fr-CH" sz="1400" b="1" dirty="0" smtClean="0">
                <a:latin typeface="+mn-lt"/>
              </a:rPr>
              <a:t>, </a:t>
            </a:r>
            <a:r>
              <a:rPr lang="fr-CH" sz="1400" b="1" dirty="0" err="1" smtClean="0">
                <a:latin typeface="+mn-lt"/>
              </a:rPr>
              <a:t>Gen</a:t>
            </a:r>
            <a:r>
              <a:rPr lang="fr-CH" sz="1400" b="1" dirty="0" smtClean="0">
                <a:latin typeface="+mn-lt"/>
              </a:rPr>
              <a:t>. 28:12, 1519</a:t>
            </a:r>
            <a:endParaRPr lang="fr-CH" sz="1400" b="1" dirty="0">
              <a:latin typeface="+mn-lt"/>
            </a:endParaRPr>
          </a:p>
        </p:txBody>
      </p:sp>
      <p:pic>
        <p:nvPicPr>
          <p:cNvPr id="2050" name="Picture 2" descr="https://www.wga.hu/art/r/raphael/5roma/4/5jaco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810" y="1143000"/>
            <a:ext cx="7718425" cy="5081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8024475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r>
              <a:rPr lang="fr-CH" sz="1400" b="1" dirty="0" smtClean="0">
                <a:latin typeface="+mn-lt"/>
              </a:rPr>
              <a:t>Raphael, </a:t>
            </a:r>
            <a:r>
              <a:rPr lang="fr-CH" sz="1400" b="1" i="1" dirty="0" smtClean="0">
                <a:latin typeface="+mn-lt"/>
              </a:rPr>
              <a:t>The Last </a:t>
            </a:r>
            <a:r>
              <a:rPr lang="fr-CH" sz="1400" b="1" i="1" dirty="0" err="1" smtClean="0">
                <a:latin typeface="+mn-lt"/>
              </a:rPr>
              <a:t>Supper</a:t>
            </a:r>
            <a:r>
              <a:rPr lang="fr-CH" sz="1400" b="1" dirty="0" smtClean="0">
                <a:latin typeface="+mn-lt"/>
              </a:rPr>
              <a:t>, John 13, 1519</a:t>
            </a:r>
            <a:endParaRPr lang="fr-CH" sz="1400" b="1" dirty="0">
              <a:latin typeface="+mn-lt"/>
            </a:endParaRPr>
          </a:p>
        </p:txBody>
      </p:sp>
      <p:pic>
        <p:nvPicPr>
          <p:cNvPr id="1026" name="Picture 2" descr="undefin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575" y="1447800"/>
            <a:ext cx="8734425" cy="397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8609154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2362200" cy="5973762"/>
          </a:xfrm>
        </p:spPr>
        <p:txBody>
          <a:bodyPr>
            <a:normAutofit/>
          </a:bodyPr>
          <a:lstStyle/>
          <a:p>
            <a:pPr algn="l"/>
            <a:r>
              <a:rPr lang="fr-CH" sz="1800" b="1" dirty="0" smtClean="0">
                <a:latin typeface="+mn-lt"/>
              </a:rPr>
              <a:t>Sketch by </a:t>
            </a:r>
            <a:br>
              <a:rPr lang="fr-CH" sz="1800" b="1" dirty="0" smtClean="0">
                <a:latin typeface="+mn-lt"/>
              </a:rPr>
            </a:br>
            <a:r>
              <a:rPr lang="fr-CH" sz="1800" b="1" dirty="0" smtClean="0">
                <a:latin typeface="+mn-lt"/>
              </a:rPr>
              <a:t>Andrea Palladio</a:t>
            </a:r>
            <a:endParaRPr lang="fr-CH" sz="1800" b="1" dirty="0">
              <a:latin typeface="+mn-lt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152400"/>
            <a:ext cx="58262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1249023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The McLellan-Sweat Mansion (1800-Present) - Cli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457200"/>
            <a:ext cx="6324600" cy="6113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1812067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200400" cy="5821362"/>
          </a:xfrm>
        </p:spPr>
        <p:txBody>
          <a:bodyPr>
            <a:normAutofit/>
          </a:bodyPr>
          <a:lstStyle/>
          <a:p>
            <a:pPr algn="l"/>
            <a:r>
              <a:rPr lang="fr-CH" sz="1800" b="1" dirty="0" smtClean="0">
                <a:latin typeface="+mn-lt"/>
              </a:rPr>
              <a:t>Bramante, </a:t>
            </a:r>
            <a:r>
              <a:rPr lang="fr-CH" sz="1800" b="1" dirty="0" err="1" smtClean="0">
                <a:latin typeface="+mn-lt"/>
              </a:rPr>
              <a:t>Nymphaeum</a:t>
            </a:r>
            <a:r>
              <a:rPr lang="fr-CH" sz="1800" b="1" dirty="0" smtClean="0">
                <a:latin typeface="+mn-lt"/>
              </a:rPr>
              <a:t>, </a:t>
            </a:r>
            <a:br>
              <a:rPr lang="fr-CH" sz="1800" b="1" dirty="0" smtClean="0">
                <a:latin typeface="+mn-lt"/>
              </a:rPr>
            </a:br>
            <a:r>
              <a:rPr lang="fr-CH" sz="1800" b="1" dirty="0" err="1" smtClean="0">
                <a:latin typeface="+mn-lt"/>
              </a:rPr>
              <a:t>Genazzano</a:t>
            </a:r>
            <a:r>
              <a:rPr lang="fr-CH" sz="1800" b="1" dirty="0" smtClean="0">
                <a:latin typeface="+mn-lt"/>
              </a:rPr>
              <a:t>, </a:t>
            </a:r>
            <a:r>
              <a:rPr lang="fr-CH" sz="1800" b="1" dirty="0" err="1" smtClean="0">
                <a:latin typeface="+mn-lt"/>
              </a:rPr>
              <a:t>early</a:t>
            </a:r>
            <a:r>
              <a:rPr lang="fr-CH" sz="1800" b="1" dirty="0" smtClean="0">
                <a:latin typeface="+mn-lt"/>
              </a:rPr>
              <a:t> 16th C.</a:t>
            </a:r>
            <a:endParaRPr lang="fr-CH" sz="1800" b="1" dirty="0">
              <a:latin typeface="+mn-lt"/>
            </a:endParaRPr>
          </a:p>
        </p:txBody>
      </p:sp>
      <p:pic>
        <p:nvPicPr>
          <p:cNvPr id="5122" name="Picture 2" descr="LATTANZI srl | Genazzano (RM) – Doric Nymphaeum of Bramante – Artistic  restoration wor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852000"/>
            <a:ext cx="4419600" cy="589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9521551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Book page imag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228600"/>
            <a:ext cx="4325948" cy="6250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2819400" cy="6126162"/>
          </a:xfrm>
        </p:spPr>
        <p:txBody>
          <a:bodyPr>
            <a:normAutofit/>
          </a:bodyPr>
          <a:lstStyle/>
          <a:p>
            <a:pPr algn="l"/>
            <a:r>
              <a:rPr lang="fr-CH" sz="1800" b="1" dirty="0" smtClean="0">
                <a:latin typeface="+mn-lt"/>
              </a:rPr>
              <a:t>Sebastiano Serlio,</a:t>
            </a:r>
            <a:br>
              <a:rPr lang="fr-CH" sz="1800" b="1" dirty="0" smtClean="0">
                <a:latin typeface="+mn-lt"/>
              </a:rPr>
            </a:br>
            <a:r>
              <a:rPr lang="fr-CH" sz="1800" b="1" i="1" dirty="0" err="1" smtClean="0">
                <a:latin typeface="+mn-lt"/>
              </a:rPr>
              <a:t>Regole</a:t>
            </a:r>
            <a:r>
              <a:rPr lang="fr-CH" sz="1800" b="1" i="1" dirty="0" smtClean="0">
                <a:latin typeface="+mn-lt"/>
              </a:rPr>
              <a:t> </a:t>
            </a:r>
            <a:r>
              <a:rPr lang="fr-CH" sz="1800" b="1" i="1" dirty="0" err="1" smtClean="0">
                <a:latin typeface="+mn-lt"/>
              </a:rPr>
              <a:t>generali</a:t>
            </a:r>
            <a:r>
              <a:rPr lang="fr-CH" sz="1800" b="1" i="1" dirty="0" smtClean="0">
                <a:latin typeface="+mn-lt"/>
              </a:rPr>
              <a:t> di </a:t>
            </a:r>
            <a:r>
              <a:rPr lang="fr-CH" sz="1800" b="1" i="1" dirty="0" err="1" smtClean="0">
                <a:latin typeface="+mn-lt"/>
              </a:rPr>
              <a:t>architettura</a:t>
            </a:r>
            <a:r>
              <a:rPr lang="fr-CH" sz="1800" b="1" dirty="0" smtClean="0">
                <a:latin typeface="+mn-lt"/>
              </a:rPr>
              <a:t>, 1537</a:t>
            </a:r>
            <a:endParaRPr lang="fr-CH" sz="18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26323951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/>
          <a:p>
            <a:r>
              <a:rPr lang="fr-CH" sz="1800" b="1" dirty="0" smtClean="0">
                <a:latin typeface="+mn-lt"/>
              </a:rPr>
              <a:t>Giulio Romano, </a:t>
            </a:r>
            <a:r>
              <a:rPr lang="fr-CH" sz="1800" b="1" dirty="0" err="1" smtClean="0">
                <a:latin typeface="+mn-lt"/>
              </a:rPr>
              <a:t>Palazzo</a:t>
            </a:r>
            <a:r>
              <a:rPr lang="fr-CH" sz="1800" b="1" dirty="0" smtClean="0">
                <a:latin typeface="+mn-lt"/>
              </a:rPr>
              <a:t> </a:t>
            </a:r>
            <a:r>
              <a:rPr lang="fr-CH" sz="1800" b="1" dirty="0" err="1" smtClean="0">
                <a:latin typeface="+mn-lt"/>
              </a:rPr>
              <a:t>del</a:t>
            </a:r>
            <a:r>
              <a:rPr lang="fr-CH" sz="1800" b="1" dirty="0" smtClean="0">
                <a:latin typeface="+mn-lt"/>
              </a:rPr>
              <a:t> Te, </a:t>
            </a:r>
            <a:r>
              <a:rPr lang="fr-CH" sz="1800" b="1" dirty="0" err="1" smtClean="0">
                <a:latin typeface="+mn-lt"/>
              </a:rPr>
              <a:t>Mantua</a:t>
            </a:r>
            <a:r>
              <a:rPr lang="fr-CH" sz="1800" b="1" dirty="0" smtClean="0">
                <a:latin typeface="+mn-lt"/>
              </a:rPr>
              <a:t>, 1524-1534</a:t>
            </a:r>
            <a:endParaRPr lang="fr-CH" sz="1800" b="1" dirty="0">
              <a:latin typeface="+mn-lt"/>
            </a:endParaRPr>
          </a:p>
        </p:txBody>
      </p:sp>
      <p:pic>
        <p:nvPicPr>
          <p:cNvPr id="1028" name="Picture 4" descr="https://i0.wp.com/corvinus.nl/wp-content/uploads/2023/04/Palazzo-Te.jpg?ssl=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143000"/>
            <a:ext cx="7010400" cy="525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05847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2077</TotalTime>
  <Words>459</Words>
  <Application>Microsoft Office PowerPoint</Application>
  <PresentationFormat>Affichage à l'écran (4:3)</PresentationFormat>
  <Paragraphs>70</Paragraphs>
  <Slides>116</Slides>
  <Notes>5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116</vt:i4>
      </vt:variant>
    </vt:vector>
  </HeadingPairs>
  <TitlesOfParts>
    <vt:vector size="119" baseType="lpstr">
      <vt:lpstr>Arial</vt:lpstr>
      <vt:lpstr>Calibri</vt:lpstr>
      <vt:lpstr>Office Theme</vt:lpstr>
      <vt:lpstr>Giovanni Antonio Amadeo &amp;  Gian Giacomo Dolcebuono, tiburio,  Duomo di Milano, 1500</vt:lpstr>
      <vt:lpstr>Présentation PowerPoint</vt:lpstr>
      <vt:lpstr>Donato Bramante, 1444-1514</vt:lpstr>
      <vt:lpstr>Bramante,  Interior of a Church,  1481</vt:lpstr>
      <vt:lpstr>Santa Maria presso San Satiro,  Milano, late 15th C. </vt:lpstr>
      <vt:lpstr>Présentation PowerPoint</vt:lpstr>
      <vt:lpstr>San Satiro, Sacello and tower</vt:lpstr>
      <vt:lpstr>Présentation PowerPoint</vt:lpstr>
      <vt:lpstr>Présentation PowerPoint</vt:lpstr>
      <vt:lpstr>sacristy</vt:lpstr>
      <vt:lpstr>Présentation PowerPoint</vt:lpstr>
      <vt:lpstr>Présentation PowerPoint</vt:lpstr>
      <vt:lpstr>Présentation PowerPoint</vt:lpstr>
      <vt:lpstr>Présentation PowerPoint</vt:lpstr>
      <vt:lpstr>Santa Maria delle Grazie, Milan, c. 1492 </vt:lpstr>
      <vt:lpstr>Présentation PowerPoint</vt:lpstr>
      <vt:lpstr>Leonardo da Vinci, Study for a building on a centralised plan, c. 1488</vt:lpstr>
      <vt:lpstr>Présentation PowerPoint</vt:lpstr>
      <vt:lpstr>Le Corbusier, Villa Schwob, La Chaux-de-Fonds, 1917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Choir with umbrella vault</vt:lpstr>
      <vt:lpstr>Leonardo da Vinci, Il Cenacolo, 1495-1498</vt:lpstr>
      <vt:lpstr>Présentation PowerPoint</vt:lpstr>
      <vt:lpstr>Présentation PowerPoint</vt:lpstr>
      <vt:lpstr>Giovanni Donato da Montorfano, Crucifixion, 1495</vt:lpstr>
      <vt:lpstr>Filarete, Castello Sforzesco, 1450</vt:lpstr>
      <vt:lpstr>« Prospectivo Melanese, Depictore, »  in Antiquario Prospecticche Romane, 1500</vt:lpstr>
      <vt:lpstr>Leonard da Vinci, San Girolamo, 1480 </vt:lpstr>
      <vt:lpstr>Cloister, Santa Maria della Pace, Rome, 1500</vt:lpstr>
      <vt:lpstr>Présentation PowerPoint</vt:lpstr>
      <vt:lpstr>Présentation PowerPoint</vt:lpstr>
      <vt:lpstr>Tempietto,  San Pietro in Montorio, Rome, 1502 </vt:lpstr>
      <vt:lpstr>Bramante’s plan for Tempietto and Courtyard, 1503, In Sebastiano Serlio, Libro Terzo, 1540   </vt:lpstr>
      <vt:lpstr>    Temple of Vesta, Roman Forum, 2nd C. AD                reconstruction</vt:lpstr>
      <vt:lpstr>Leonardo da Vinci, sketches of tempietti, Codex Atlanticus, c. 1503</vt:lpstr>
      <vt:lpstr>Présentation PowerPoint</vt:lpstr>
      <vt:lpstr>Présentation PowerPoint</vt:lpstr>
      <vt:lpstr>Présentation PowerPoint</vt:lpstr>
      <vt:lpstr>           Brunelleschi, Pazzi Chapel, Florence, 1461        Bramante, Tempietto, Rome, 1502        </vt:lpstr>
      <vt:lpstr>Raphael,  Marriage of the Virgin,  1504, Pinocateca di Brera</vt:lpstr>
      <vt:lpstr>John Kimball, McLellan-Sweat House, Portland, ME, 1800</vt:lpstr>
      <vt:lpstr>Old St Peter’s Basilica, c. 1450 </vt:lpstr>
      <vt:lpstr>Baths of Diocletian, early 4th C. Section</vt:lpstr>
      <vt:lpstr>Bramante, plan for  St Peter’s Basilica (sketch),  1505 Florence, Uffizi</vt:lpstr>
      <vt:lpstr>           Bramante, plan for St Peter’s Basilica</vt:lpstr>
      <vt:lpstr>                          Santa Maria delle Grazie                          San Pietro in Montorio</vt:lpstr>
      <vt:lpstr>Christoforo Caradosso, medal showing Bramante’s design for St Peter’s, 1506</vt:lpstr>
      <vt:lpstr>Bramante, elevation and dome of St Peter’s</vt:lpstr>
      <vt:lpstr>               Bramante, 1506               Raphael, 1514             Michelangelo, 1546 </vt:lpstr>
      <vt:lpstr>Présentation PowerPoint</vt:lpstr>
      <vt:lpstr>Présentation PowerPoint</vt:lpstr>
      <vt:lpstr>Cortile del Belvedere,  original design, 1514</vt:lpstr>
      <vt:lpstr>Giovanni Antonia Dosio, drawing of Belvedere Courtyard, c. 1560  </vt:lpstr>
      <vt:lpstr>Présentation PowerPoint</vt:lpstr>
      <vt:lpstr>Cortile del Belvedere</vt:lpstr>
      <vt:lpstr>Cortile della Biblioteca</vt:lpstr>
      <vt:lpstr>Great Hall of the Apostolic library, Domenico Fontana, 1587</vt:lpstr>
      <vt:lpstr>Belvedere Palace</vt:lpstr>
      <vt:lpstr>Staircase, Belvedere Palace, 1505</vt:lpstr>
      <vt:lpstr>Présentation PowerPoint</vt:lpstr>
      <vt:lpstr>Présentation PowerPoint</vt:lpstr>
      <vt:lpstr>Staircase, Giuseppe Momo, 1932</vt:lpstr>
      <vt:lpstr>Frank Lloyd Wright, Guggenheim Museum, New York, 1959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Palazzo Caprini, Rome, 1510</vt:lpstr>
      <vt:lpstr>Présentation PowerPoint</vt:lpstr>
      <vt:lpstr>Présentation PowerPoint</vt:lpstr>
      <vt:lpstr>Michele Sanmicheli, Palazzo Pompei, Verona, c.1540</vt:lpstr>
      <vt:lpstr>Palazzo Ugoccioni,  Florence, 1550</vt:lpstr>
      <vt:lpstr>Présentation PowerPoint</vt:lpstr>
      <vt:lpstr>Présentation PowerPoint</vt:lpstr>
      <vt:lpstr>Giovanni Antonio Rusconi, Nuova Prigione, Venice, 1566</vt:lpstr>
      <vt:lpstr>Claude Perrault, Colonnade du Louvre, 17th C.  </vt:lpstr>
      <vt:lpstr>William Chambers, Somerset House, London, 1776</vt:lpstr>
      <vt:lpstr>Présentation PowerPoint</vt:lpstr>
      <vt:lpstr>Cupola del transetto</vt:lpstr>
      <vt:lpstr>Présentation PowerPoint</vt:lpstr>
      <vt:lpstr>Cupola del sacello </vt:lpstr>
      <vt:lpstr>Basilica of Maxentius, 4th C.  </vt:lpstr>
      <vt:lpstr>Présentation PowerPoint</vt:lpstr>
      <vt:lpstr>Pantheon, Rome, 1st C.</vt:lpstr>
      <vt:lpstr>Papal audience, Apostolic Palace, San Domaso Courtyard with Bramante loggias</vt:lpstr>
      <vt:lpstr>Présentation PowerPoint</vt:lpstr>
      <vt:lpstr>Présentation PowerPoint</vt:lpstr>
      <vt:lpstr> 1. St. Peter’s Basilica    3. Dependencies of the Apostolic Palace  2. San Damaso Courtyard   4. Belvedere Courtyard.</vt:lpstr>
      <vt:lpstr>Présentation PowerPoint</vt:lpstr>
      <vt:lpstr>Portrait of Chilon, Palazzo del Podestà,  Bergamo, 1477</vt:lpstr>
      <vt:lpstr>Palazzo del Podestà, Bergamo, 12th C. </vt:lpstr>
      <vt:lpstr>Présentation PowerPoint</vt:lpstr>
      <vt:lpstr>Présentation PowerPoint</vt:lpstr>
      <vt:lpstr>Cortile di San Damaso, Vatican, 1512</vt:lpstr>
      <vt:lpstr>Présentation PowerPoint</vt:lpstr>
      <vt:lpstr>Maerten van Heemskerck, view of Basilica, c. 1535</vt:lpstr>
      <vt:lpstr>Présentation PowerPoint</vt:lpstr>
      <vt:lpstr>Cortile del Belvedere, 1565</vt:lpstr>
      <vt:lpstr>Présentation PowerPoint</vt:lpstr>
      <vt:lpstr>Présentation PowerPoint</vt:lpstr>
      <vt:lpstr>Présentation PowerPoint</vt:lpstr>
      <vt:lpstr>Présentation PowerPoint</vt:lpstr>
      <vt:lpstr>Loggias of the  Apostolic Palace, 1512</vt:lpstr>
      <vt:lpstr>Raphael, The Separation of Land and Water, Gen. 1:10, 1519</vt:lpstr>
      <vt:lpstr>Raphael, Jacob’s Dream, Gen. 28:12, 1519</vt:lpstr>
      <vt:lpstr>Raphael, The Last Supper, John 13, 1519</vt:lpstr>
      <vt:lpstr>Sketch by  Andrea Palladio</vt:lpstr>
      <vt:lpstr>Présentation PowerPoint</vt:lpstr>
      <vt:lpstr>Bramante, Nymphaeum,  Genazzano, early 16th C.</vt:lpstr>
      <vt:lpstr>Sebastiano Serlio, Regole generali di architettura, 1537</vt:lpstr>
      <vt:lpstr>Giulio Romano, Palazzo del Te, Mantua, 1524-1534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Sante Maria delle Grazie, Milan, c. 1482 </dc:title>
  <dc:creator>David</dc:creator>
  <cp:lastModifiedBy>Compte Microsoft</cp:lastModifiedBy>
  <cp:revision>187</cp:revision>
  <dcterms:created xsi:type="dcterms:W3CDTF">2006-08-16T00:00:00Z</dcterms:created>
  <dcterms:modified xsi:type="dcterms:W3CDTF">2026-09-29T15:41:47Z</dcterms:modified>
</cp:coreProperties>
</file>